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90" r:id="rId1"/>
  </p:sldMasterIdLst>
  <p:notesMasterIdLst>
    <p:notesMasterId r:id="rId18"/>
  </p:notesMasterIdLst>
  <p:handoutMasterIdLst>
    <p:handoutMasterId r:id="rId19"/>
  </p:handoutMasterIdLst>
  <p:sldIdLst>
    <p:sldId id="842" r:id="rId2"/>
    <p:sldId id="847" r:id="rId3"/>
    <p:sldId id="849" r:id="rId4"/>
    <p:sldId id="848" r:id="rId5"/>
    <p:sldId id="859" r:id="rId6"/>
    <p:sldId id="857" r:id="rId7"/>
    <p:sldId id="846" r:id="rId8"/>
    <p:sldId id="815" r:id="rId9"/>
    <p:sldId id="862" r:id="rId10"/>
    <p:sldId id="861" r:id="rId11"/>
    <p:sldId id="875" r:id="rId12"/>
    <p:sldId id="876" r:id="rId13"/>
    <p:sldId id="856" r:id="rId14"/>
    <p:sldId id="863" r:id="rId15"/>
    <p:sldId id="854" r:id="rId16"/>
    <p:sldId id="853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86B5"/>
    <a:srgbClr val="000099"/>
    <a:srgbClr val="F5E0D3"/>
    <a:srgbClr val="8A8BB8"/>
    <a:srgbClr val="336699"/>
    <a:srgbClr val="91C0D5"/>
    <a:srgbClr val="90CCD6"/>
    <a:srgbClr val="718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459" autoAdjust="0"/>
    <p:restoredTop sz="98156" autoAdjust="0"/>
  </p:normalViewPr>
  <p:slideViewPr>
    <p:cSldViewPr snapToGrid="0">
      <p:cViewPr varScale="1">
        <p:scale>
          <a:sx n="72" d="100"/>
          <a:sy n="72" d="100"/>
        </p:scale>
        <p:origin x="-8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354" y="-90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95734-80BB-414F-8E44-DB6325AE01C0}" type="doc">
      <dgm:prSet loTypeId="urn:microsoft.com/office/officeart/2005/8/layout/venn1" loCatId="relationship" qsTypeId="urn:microsoft.com/office/officeart/2005/8/quickstyle/3d1" qsCatId="3D" csTypeId="urn:microsoft.com/office/officeart/2005/8/colors/colorful2" csCatId="colorful" phldr="1"/>
      <dgm:spPr/>
    </dgm:pt>
    <dgm:pt modelId="{8A8317EE-E39F-4B41-9582-A29DCDCE45F3}">
      <dgm:prSet phldrT="[Текст]" phldr="1"/>
      <dgm:spPr/>
      <dgm:t>
        <a:bodyPr/>
        <a:lstStyle/>
        <a:p>
          <a:endParaRPr lang="ru-RU" dirty="0"/>
        </a:p>
      </dgm:t>
    </dgm:pt>
    <dgm:pt modelId="{812C72AE-F7E3-459C-A831-28AC7481F5D4}" type="parTrans" cxnId="{1BB262E8-3B93-402F-A089-5ED1DF87DE5A}">
      <dgm:prSet/>
      <dgm:spPr/>
      <dgm:t>
        <a:bodyPr/>
        <a:lstStyle/>
        <a:p>
          <a:endParaRPr lang="ru-RU"/>
        </a:p>
      </dgm:t>
    </dgm:pt>
    <dgm:pt modelId="{F9AFA4C8-DBA8-4AEB-B8C9-4DFBAC063402}" type="sibTrans" cxnId="{1BB262E8-3B93-402F-A089-5ED1DF87DE5A}">
      <dgm:prSet/>
      <dgm:spPr/>
      <dgm:t>
        <a:bodyPr/>
        <a:lstStyle/>
        <a:p>
          <a:endParaRPr lang="ru-RU"/>
        </a:p>
      </dgm:t>
    </dgm:pt>
    <dgm:pt modelId="{B602DDCD-75A9-4BCA-A8E6-023956EC38C2}">
      <dgm:prSet/>
      <dgm:spPr/>
      <dgm:t>
        <a:bodyPr/>
        <a:lstStyle/>
        <a:p>
          <a:endParaRPr lang="ru-RU"/>
        </a:p>
      </dgm:t>
    </dgm:pt>
    <dgm:pt modelId="{FAE7470A-23AF-4B8A-A9DB-8B0512B0037D}" type="parTrans" cxnId="{DF52D91D-0AB3-4EDE-88AB-B88480D66532}">
      <dgm:prSet/>
      <dgm:spPr/>
      <dgm:t>
        <a:bodyPr/>
        <a:lstStyle/>
        <a:p>
          <a:endParaRPr lang="ru-RU"/>
        </a:p>
      </dgm:t>
    </dgm:pt>
    <dgm:pt modelId="{46DC4D4B-0445-4636-996D-75A19B0C362F}" type="sibTrans" cxnId="{DF52D91D-0AB3-4EDE-88AB-B88480D66532}">
      <dgm:prSet/>
      <dgm:spPr/>
      <dgm:t>
        <a:bodyPr/>
        <a:lstStyle/>
        <a:p>
          <a:endParaRPr lang="ru-RU"/>
        </a:p>
      </dgm:t>
    </dgm:pt>
    <dgm:pt modelId="{BFD29C5F-3ECF-4E5B-B2F9-A72AE6181D11}">
      <dgm:prSet/>
      <dgm:spPr/>
      <dgm:t>
        <a:bodyPr/>
        <a:lstStyle/>
        <a:p>
          <a:endParaRPr lang="ru-RU"/>
        </a:p>
      </dgm:t>
    </dgm:pt>
    <dgm:pt modelId="{643201AA-4798-45F6-A4E3-6EAD60C30EB4}" type="parTrans" cxnId="{0E503F0A-9AC4-4B07-AE9D-5F926C81C82A}">
      <dgm:prSet/>
      <dgm:spPr/>
      <dgm:t>
        <a:bodyPr/>
        <a:lstStyle/>
        <a:p>
          <a:endParaRPr lang="ru-RU"/>
        </a:p>
      </dgm:t>
    </dgm:pt>
    <dgm:pt modelId="{34F5C8A8-BD50-444F-9DF1-E5E1A6F7922A}" type="sibTrans" cxnId="{0E503F0A-9AC4-4B07-AE9D-5F926C81C82A}">
      <dgm:prSet/>
      <dgm:spPr/>
      <dgm:t>
        <a:bodyPr/>
        <a:lstStyle/>
        <a:p>
          <a:endParaRPr lang="ru-RU"/>
        </a:p>
      </dgm:t>
    </dgm:pt>
    <dgm:pt modelId="{9A8E4467-8C02-49BA-B4BC-74E7087F9B9E}">
      <dgm:prSet/>
      <dgm:spPr/>
      <dgm:t>
        <a:bodyPr/>
        <a:lstStyle/>
        <a:p>
          <a:endParaRPr lang="ru-RU"/>
        </a:p>
      </dgm:t>
    </dgm:pt>
    <dgm:pt modelId="{07B2C0F5-5C3F-4FA3-AC03-3D213F0235F6}" type="parTrans" cxnId="{4F310222-5ABD-4772-AB83-E9B02C335BA4}">
      <dgm:prSet/>
      <dgm:spPr/>
      <dgm:t>
        <a:bodyPr/>
        <a:lstStyle/>
        <a:p>
          <a:endParaRPr lang="ru-RU"/>
        </a:p>
      </dgm:t>
    </dgm:pt>
    <dgm:pt modelId="{8BFF7685-92DB-4F6D-A880-F6BDB7BBF628}" type="sibTrans" cxnId="{4F310222-5ABD-4772-AB83-E9B02C335BA4}">
      <dgm:prSet/>
      <dgm:spPr/>
      <dgm:t>
        <a:bodyPr/>
        <a:lstStyle/>
        <a:p>
          <a:endParaRPr lang="ru-RU"/>
        </a:p>
      </dgm:t>
    </dgm:pt>
    <dgm:pt modelId="{1AA9E562-994A-4B80-B07F-FCE1C98B2F8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/>
          </a:r>
          <a:br>
            <a:rPr lang="ru-RU" dirty="0" smtClean="0">
              <a:solidFill>
                <a:schemeClr val="tx1"/>
              </a:solidFill>
            </a:rPr>
          </a:br>
          <a:endParaRPr lang="ru-RU" dirty="0">
            <a:solidFill>
              <a:schemeClr val="tx1"/>
            </a:solidFill>
          </a:endParaRPr>
        </a:p>
      </dgm:t>
    </dgm:pt>
    <dgm:pt modelId="{7BEB1FDA-32A0-4CBA-97AD-4DB6EDFCC98D}" type="sibTrans" cxnId="{5D98E213-5506-4CBF-90EB-583C04DA9A98}">
      <dgm:prSet/>
      <dgm:spPr/>
      <dgm:t>
        <a:bodyPr/>
        <a:lstStyle/>
        <a:p>
          <a:endParaRPr lang="ru-RU"/>
        </a:p>
      </dgm:t>
    </dgm:pt>
    <dgm:pt modelId="{991D07A4-0E1C-4978-B28B-2FB733351897}" type="parTrans" cxnId="{5D98E213-5506-4CBF-90EB-583C04DA9A98}">
      <dgm:prSet/>
      <dgm:spPr/>
      <dgm:t>
        <a:bodyPr/>
        <a:lstStyle/>
        <a:p>
          <a:endParaRPr lang="ru-RU"/>
        </a:p>
      </dgm:t>
    </dgm:pt>
    <dgm:pt modelId="{ADC7FD61-50A8-4AA0-A116-D3A7F740EC3C}" type="pres">
      <dgm:prSet presAssocID="{5BB95734-80BB-414F-8E44-DB6325AE01C0}" presName="compositeShape" presStyleCnt="0">
        <dgm:presLayoutVars>
          <dgm:chMax val="7"/>
          <dgm:dir/>
          <dgm:resizeHandles val="exact"/>
        </dgm:presLayoutVars>
      </dgm:prSet>
      <dgm:spPr/>
    </dgm:pt>
    <dgm:pt modelId="{D0A2DE7B-3274-4B04-9882-3003A3947817}" type="pres">
      <dgm:prSet presAssocID="{BFD29C5F-3ECF-4E5B-B2F9-A72AE6181D11}" presName="circ1" presStyleLbl="vennNode1" presStyleIdx="0" presStyleCnt="5" custLinFactNeighborX="-78458" custLinFactNeighborY="-17921"/>
      <dgm:spPr/>
    </dgm:pt>
    <dgm:pt modelId="{5503F1C9-8112-4656-9520-CFC0138A223F}" type="pres">
      <dgm:prSet presAssocID="{BFD29C5F-3ECF-4E5B-B2F9-A72AE6181D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C5A03-4099-4498-B6B9-5DC6354E53F3}" type="pres">
      <dgm:prSet presAssocID="{9A8E4467-8C02-49BA-B4BC-74E7087F9B9E}" presName="circ2" presStyleLbl="vennNode1" presStyleIdx="1" presStyleCnt="5" custLinFactNeighborX="50332" custLinFactNeighborY="-44233"/>
      <dgm:spPr/>
    </dgm:pt>
    <dgm:pt modelId="{FC9B1385-4BA0-45C8-8D60-54F31B53B025}" type="pres">
      <dgm:prSet presAssocID="{9A8E4467-8C02-49BA-B4BC-74E7087F9B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33E22-FD58-450A-BD76-C4F8ED84B710}" type="pres">
      <dgm:prSet presAssocID="{8A8317EE-E39F-4B41-9582-A29DCDCE45F3}" presName="circ3" presStyleLbl="vennNode1" presStyleIdx="2" presStyleCnt="5" custScaleX="105602" custScaleY="98468" custLinFactNeighborX="25323" custLinFactNeighborY="-18204"/>
      <dgm:spPr/>
    </dgm:pt>
    <dgm:pt modelId="{0265661F-4380-4E9A-B15B-258B08276F8B}" type="pres">
      <dgm:prSet presAssocID="{8A8317EE-E39F-4B41-9582-A29DCDCE45F3}" presName="circ3Tx" presStyleLbl="revTx" presStyleIdx="0" presStyleCnt="0" custFlipHor="1" custScaleX="2051" custScaleY="2927" custLinFactNeighborX="-98269" custLinFactNeighborY="-188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7120C-3E00-4809-9BC2-6606A2BC362F}" type="pres">
      <dgm:prSet presAssocID="{B602DDCD-75A9-4BCA-A8E6-023956EC38C2}" presName="circ4" presStyleLbl="vennNode1" presStyleIdx="3" presStyleCnt="5" custLinFactNeighborX="-16865" custLinFactNeighborY="-17324"/>
      <dgm:spPr/>
    </dgm:pt>
    <dgm:pt modelId="{F1B1BA22-EFC4-4782-B25E-9810305BFBBC}" type="pres">
      <dgm:prSet presAssocID="{B602DDCD-75A9-4BCA-A8E6-023956EC38C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C1288-636B-4096-B909-441F630466AC}" type="pres">
      <dgm:prSet presAssocID="{1AA9E562-994A-4B80-B07F-FCE1C98B2F8C}" presName="circ5" presStyleLbl="vennNode1" presStyleIdx="4" presStyleCnt="5" custLinFactNeighborX="41627" custLinFactNeighborY="-44910"/>
      <dgm:spPr/>
    </dgm:pt>
    <dgm:pt modelId="{35C0ADD2-97A5-4989-BFBB-1E366CFDBE5B}" type="pres">
      <dgm:prSet presAssocID="{1AA9E562-994A-4B80-B07F-FCE1C98B2F8C}" presName="circ5Tx" presStyleLbl="revTx" presStyleIdx="0" presStyleCnt="0" custScaleX="21426" custScaleY="15018" custLinFactNeighborX="42726" custLinFactNeighborY="-20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503F0A-9AC4-4B07-AE9D-5F926C81C82A}" srcId="{5BB95734-80BB-414F-8E44-DB6325AE01C0}" destId="{BFD29C5F-3ECF-4E5B-B2F9-A72AE6181D11}" srcOrd="0" destOrd="0" parTransId="{643201AA-4798-45F6-A4E3-6EAD60C30EB4}" sibTransId="{34F5C8A8-BD50-444F-9DF1-E5E1A6F7922A}"/>
    <dgm:cxn modelId="{9F47B4C5-6972-408F-A2FC-BC9935C077B9}" type="presOf" srcId="{9A8E4467-8C02-49BA-B4BC-74E7087F9B9E}" destId="{FC9B1385-4BA0-45C8-8D60-54F31B53B025}" srcOrd="0" destOrd="0" presId="urn:microsoft.com/office/officeart/2005/8/layout/venn1"/>
    <dgm:cxn modelId="{1BB262E8-3B93-402F-A089-5ED1DF87DE5A}" srcId="{5BB95734-80BB-414F-8E44-DB6325AE01C0}" destId="{8A8317EE-E39F-4B41-9582-A29DCDCE45F3}" srcOrd="2" destOrd="0" parTransId="{812C72AE-F7E3-459C-A831-28AC7481F5D4}" sibTransId="{F9AFA4C8-DBA8-4AEB-B8C9-4DFBAC063402}"/>
    <dgm:cxn modelId="{D38BDBA9-83ED-4CCD-AB28-66CFB51857E8}" type="presOf" srcId="{8A8317EE-E39F-4B41-9582-A29DCDCE45F3}" destId="{0265661F-4380-4E9A-B15B-258B08276F8B}" srcOrd="0" destOrd="0" presId="urn:microsoft.com/office/officeart/2005/8/layout/venn1"/>
    <dgm:cxn modelId="{4F310222-5ABD-4772-AB83-E9B02C335BA4}" srcId="{5BB95734-80BB-414F-8E44-DB6325AE01C0}" destId="{9A8E4467-8C02-49BA-B4BC-74E7087F9B9E}" srcOrd="1" destOrd="0" parTransId="{07B2C0F5-5C3F-4FA3-AC03-3D213F0235F6}" sibTransId="{8BFF7685-92DB-4F6D-A880-F6BDB7BBF628}"/>
    <dgm:cxn modelId="{7B3573AA-F9EB-4DF0-A8A2-F664B2DF4936}" type="presOf" srcId="{5BB95734-80BB-414F-8E44-DB6325AE01C0}" destId="{ADC7FD61-50A8-4AA0-A116-D3A7F740EC3C}" srcOrd="0" destOrd="0" presId="urn:microsoft.com/office/officeart/2005/8/layout/venn1"/>
    <dgm:cxn modelId="{68A3D043-E6A4-4260-89BD-A0F6FACFCF5D}" type="presOf" srcId="{B602DDCD-75A9-4BCA-A8E6-023956EC38C2}" destId="{F1B1BA22-EFC4-4782-B25E-9810305BFBBC}" srcOrd="0" destOrd="0" presId="urn:microsoft.com/office/officeart/2005/8/layout/venn1"/>
    <dgm:cxn modelId="{DF52D91D-0AB3-4EDE-88AB-B88480D66532}" srcId="{5BB95734-80BB-414F-8E44-DB6325AE01C0}" destId="{B602DDCD-75A9-4BCA-A8E6-023956EC38C2}" srcOrd="3" destOrd="0" parTransId="{FAE7470A-23AF-4B8A-A9DB-8B0512B0037D}" sibTransId="{46DC4D4B-0445-4636-996D-75A19B0C362F}"/>
    <dgm:cxn modelId="{3F6A65B9-E4A7-4E0B-8BE5-79907EF7D5EF}" type="presOf" srcId="{1AA9E562-994A-4B80-B07F-FCE1C98B2F8C}" destId="{35C0ADD2-97A5-4989-BFBB-1E366CFDBE5B}" srcOrd="0" destOrd="0" presId="urn:microsoft.com/office/officeart/2005/8/layout/venn1"/>
    <dgm:cxn modelId="{5D98E213-5506-4CBF-90EB-583C04DA9A98}" srcId="{5BB95734-80BB-414F-8E44-DB6325AE01C0}" destId="{1AA9E562-994A-4B80-B07F-FCE1C98B2F8C}" srcOrd="4" destOrd="0" parTransId="{991D07A4-0E1C-4978-B28B-2FB733351897}" sibTransId="{7BEB1FDA-32A0-4CBA-97AD-4DB6EDFCC98D}"/>
    <dgm:cxn modelId="{018F691F-5692-43D4-BAED-1380096F5FE1}" type="presOf" srcId="{BFD29C5F-3ECF-4E5B-B2F9-A72AE6181D11}" destId="{5503F1C9-8112-4656-9520-CFC0138A223F}" srcOrd="0" destOrd="0" presId="urn:microsoft.com/office/officeart/2005/8/layout/venn1"/>
    <dgm:cxn modelId="{EB0BC4EE-0E67-46F7-A866-754EFBF28D17}" type="presParOf" srcId="{ADC7FD61-50A8-4AA0-A116-D3A7F740EC3C}" destId="{D0A2DE7B-3274-4B04-9882-3003A3947817}" srcOrd="0" destOrd="0" presId="urn:microsoft.com/office/officeart/2005/8/layout/venn1"/>
    <dgm:cxn modelId="{D14D5E73-E6CC-48F9-8B9C-C8448AE2F2A8}" type="presParOf" srcId="{ADC7FD61-50A8-4AA0-A116-D3A7F740EC3C}" destId="{5503F1C9-8112-4656-9520-CFC0138A223F}" srcOrd="1" destOrd="0" presId="urn:microsoft.com/office/officeart/2005/8/layout/venn1"/>
    <dgm:cxn modelId="{E5664375-CB84-403A-93A7-6D6FF22F639F}" type="presParOf" srcId="{ADC7FD61-50A8-4AA0-A116-D3A7F740EC3C}" destId="{000C5A03-4099-4498-B6B9-5DC6354E53F3}" srcOrd="2" destOrd="0" presId="urn:microsoft.com/office/officeart/2005/8/layout/venn1"/>
    <dgm:cxn modelId="{DA3AC6ED-2B68-4B66-BDDC-47AE62D369E2}" type="presParOf" srcId="{ADC7FD61-50A8-4AA0-A116-D3A7F740EC3C}" destId="{FC9B1385-4BA0-45C8-8D60-54F31B53B025}" srcOrd="3" destOrd="0" presId="urn:microsoft.com/office/officeart/2005/8/layout/venn1"/>
    <dgm:cxn modelId="{1D4AAB47-A5F5-452D-8D0F-D484C027EB41}" type="presParOf" srcId="{ADC7FD61-50A8-4AA0-A116-D3A7F740EC3C}" destId="{5F333E22-FD58-450A-BD76-C4F8ED84B710}" srcOrd="4" destOrd="0" presId="urn:microsoft.com/office/officeart/2005/8/layout/venn1"/>
    <dgm:cxn modelId="{D391CD0F-1505-4BE8-9077-A9D78BAA91C9}" type="presParOf" srcId="{ADC7FD61-50A8-4AA0-A116-D3A7F740EC3C}" destId="{0265661F-4380-4E9A-B15B-258B08276F8B}" srcOrd="5" destOrd="0" presId="urn:microsoft.com/office/officeart/2005/8/layout/venn1"/>
    <dgm:cxn modelId="{E4856D0B-2610-41CE-8C4A-4ABDDD3F94B8}" type="presParOf" srcId="{ADC7FD61-50A8-4AA0-A116-D3A7F740EC3C}" destId="{4D07120C-3E00-4809-9BC2-6606A2BC362F}" srcOrd="6" destOrd="0" presId="urn:microsoft.com/office/officeart/2005/8/layout/venn1"/>
    <dgm:cxn modelId="{11281788-2D96-4688-980F-D08D4B2486DB}" type="presParOf" srcId="{ADC7FD61-50A8-4AA0-A116-D3A7F740EC3C}" destId="{F1B1BA22-EFC4-4782-B25E-9810305BFBBC}" srcOrd="7" destOrd="0" presId="urn:microsoft.com/office/officeart/2005/8/layout/venn1"/>
    <dgm:cxn modelId="{5F2734E9-7CC1-4438-9830-54CC0921C888}" type="presParOf" srcId="{ADC7FD61-50A8-4AA0-A116-D3A7F740EC3C}" destId="{4A3C1288-636B-4096-B909-441F630466AC}" srcOrd="8" destOrd="0" presId="urn:microsoft.com/office/officeart/2005/8/layout/venn1"/>
    <dgm:cxn modelId="{FBA2A32D-D042-4C38-B6A0-13AE7D36DB3F}" type="presParOf" srcId="{ADC7FD61-50A8-4AA0-A116-D3A7F740EC3C}" destId="{35C0ADD2-97A5-4989-BFBB-1E366CFDBE5B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19C698-1A23-4365-ABB6-DE3DEB30AF7A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</dgm:pt>
    <dgm:pt modelId="{4D54C9BC-CFEF-49B8-BA77-6767948ED2DD}">
      <dgm:prSet phldrT="[Текст]" custT="1"/>
      <dgm:spPr/>
      <dgm:t>
        <a:bodyPr/>
        <a:lstStyle/>
        <a:p>
          <a:pPr algn="ctr"/>
          <a:r>
            <a:rPr lang="ru-RU" sz="1400" b="1" u="sng" dirty="0" smtClean="0">
              <a:solidFill>
                <a:srgbClr val="0070C0"/>
              </a:solidFill>
              <a:cs typeface="Times New Roman" pitchFamily="18" charset="0"/>
            </a:rPr>
            <a:t>Контролировать</a:t>
          </a:r>
          <a:r>
            <a:rPr lang="fr-FR" sz="1400" b="1" u="sng" dirty="0" smtClean="0">
              <a:solidFill>
                <a:srgbClr val="0070C0"/>
              </a:solidFill>
              <a:cs typeface="Times New Roman" pitchFamily="18" charset="0"/>
            </a:rPr>
            <a:t> </a:t>
          </a:r>
          <a:r>
            <a:rPr lang="ru-RU" sz="1400" b="1" dirty="0" smtClean="0">
              <a:solidFill>
                <a:srgbClr val="0070C0"/>
              </a:solidFill>
              <a:cs typeface="Times New Roman" pitchFamily="18" charset="0"/>
            </a:rPr>
            <a:t>бюджетные назначения</a:t>
          </a:r>
          <a:endParaRPr lang="ru-RU" sz="1400" b="1" dirty="0">
            <a:solidFill>
              <a:srgbClr val="0070C0"/>
            </a:solidFill>
          </a:endParaRPr>
        </a:p>
      </dgm:t>
    </dgm:pt>
    <dgm:pt modelId="{FF425B44-98BC-4A8E-950B-EFAA2D529ADE}" type="parTrans" cxnId="{1ADFFD84-CF4C-4D28-921B-49A6D5970161}">
      <dgm:prSet/>
      <dgm:spPr/>
      <dgm:t>
        <a:bodyPr/>
        <a:lstStyle/>
        <a:p>
          <a:endParaRPr lang="ru-RU"/>
        </a:p>
      </dgm:t>
    </dgm:pt>
    <dgm:pt modelId="{5928358F-69FF-4320-A6FA-CC3693146FB6}" type="sibTrans" cxnId="{1ADFFD84-CF4C-4D28-921B-49A6D5970161}">
      <dgm:prSet/>
      <dgm:spPr/>
      <dgm:t>
        <a:bodyPr/>
        <a:lstStyle/>
        <a:p>
          <a:endParaRPr lang="ru-RU"/>
        </a:p>
      </dgm:t>
    </dgm:pt>
    <dgm:pt modelId="{566EF21A-5215-4731-9EFC-58180B666B8B}">
      <dgm:prSet phldrT="[Текст]" custT="1"/>
      <dgm:spPr/>
      <dgm:t>
        <a:bodyPr/>
        <a:lstStyle/>
        <a:p>
          <a:pPr algn="ctr"/>
          <a:r>
            <a:rPr lang="ru-RU" sz="1400" b="1" u="sng" dirty="0" smtClean="0">
              <a:solidFill>
                <a:srgbClr val="0070C0"/>
              </a:solidFill>
              <a:cs typeface="Times New Roman" pitchFamily="18" charset="0"/>
            </a:rPr>
            <a:t>Показывать </a:t>
          </a:r>
          <a:r>
            <a:rPr lang="ru-RU" sz="1400" b="1" dirty="0" smtClean="0">
              <a:solidFill>
                <a:srgbClr val="0070C0"/>
              </a:solidFill>
              <a:cs typeface="Times New Roman" pitchFamily="18" charset="0"/>
            </a:rPr>
            <a:t>финансовое состояние ППО</a:t>
          </a:r>
          <a:endParaRPr lang="ru-RU" sz="1400" b="1" dirty="0">
            <a:solidFill>
              <a:srgbClr val="0070C0"/>
            </a:solidFill>
          </a:endParaRPr>
        </a:p>
      </dgm:t>
    </dgm:pt>
    <dgm:pt modelId="{66A46F5B-1110-481F-84D3-9FEEB9219DD7}" type="parTrans" cxnId="{0CDE51D7-FE69-40DB-B899-AA3B8FE47E1A}">
      <dgm:prSet/>
      <dgm:spPr/>
      <dgm:t>
        <a:bodyPr/>
        <a:lstStyle/>
        <a:p>
          <a:endParaRPr lang="ru-RU"/>
        </a:p>
      </dgm:t>
    </dgm:pt>
    <dgm:pt modelId="{635470AF-0718-4B85-A548-250942425DBF}" type="sibTrans" cxnId="{0CDE51D7-FE69-40DB-B899-AA3B8FE47E1A}">
      <dgm:prSet/>
      <dgm:spPr/>
      <dgm:t>
        <a:bodyPr/>
        <a:lstStyle/>
        <a:p>
          <a:endParaRPr lang="ru-RU"/>
        </a:p>
      </dgm:t>
    </dgm:pt>
    <dgm:pt modelId="{187D2CFF-A7E1-4A26-A694-DF76569A7E1A}">
      <dgm:prSet phldrT="[Текст]" custT="1"/>
      <dgm:spPr/>
      <dgm:t>
        <a:bodyPr/>
        <a:lstStyle/>
        <a:p>
          <a:pPr algn="ctr"/>
          <a:r>
            <a:rPr lang="ru-RU" sz="1400" b="1" u="sng" dirty="0" smtClean="0">
              <a:solidFill>
                <a:srgbClr val="0070C0"/>
              </a:solidFill>
              <a:cs typeface="Times New Roman" pitchFamily="18" charset="0"/>
            </a:rPr>
            <a:t>Измерять</a:t>
          </a:r>
          <a:r>
            <a:rPr lang="fr-FR" sz="1400" b="1" dirty="0" smtClean="0">
              <a:solidFill>
                <a:srgbClr val="0070C0"/>
              </a:solidFill>
              <a:cs typeface="Times New Roman" pitchFamily="18" charset="0"/>
            </a:rPr>
            <a:t/>
          </a:r>
          <a:br>
            <a:rPr lang="fr-FR" sz="1400" b="1" dirty="0" smtClean="0">
              <a:solidFill>
                <a:srgbClr val="0070C0"/>
              </a:solidFill>
              <a:cs typeface="Times New Roman" pitchFamily="18" charset="0"/>
            </a:rPr>
          </a:br>
          <a:r>
            <a:rPr lang="ru-RU" sz="1400" b="1" dirty="0" smtClean="0">
              <a:solidFill>
                <a:srgbClr val="0070C0"/>
              </a:solidFill>
              <a:cs typeface="Times New Roman" pitchFamily="18" charset="0"/>
            </a:rPr>
            <a:t>стоимость результатов</a:t>
          </a:r>
          <a:endParaRPr lang="ru-RU" sz="1400" b="1" dirty="0">
            <a:solidFill>
              <a:srgbClr val="0070C0"/>
            </a:solidFill>
          </a:endParaRPr>
        </a:p>
      </dgm:t>
    </dgm:pt>
    <dgm:pt modelId="{7AC947FC-41D6-4A38-83FE-27014C11FF25}" type="parTrans" cxnId="{14237C48-8C5B-43F7-8561-B3A97060A2C2}">
      <dgm:prSet/>
      <dgm:spPr/>
      <dgm:t>
        <a:bodyPr/>
        <a:lstStyle/>
        <a:p>
          <a:endParaRPr lang="ru-RU"/>
        </a:p>
      </dgm:t>
    </dgm:pt>
    <dgm:pt modelId="{F5DA8659-E2BF-45D3-A421-6BABA168F88B}" type="sibTrans" cxnId="{14237C48-8C5B-43F7-8561-B3A97060A2C2}">
      <dgm:prSet/>
      <dgm:spPr/>
      <dgm:t>
        <a:bodyPr/>
        <a:lstStyle/>
        <a:p>
          <a:endParaRPr lang="ru-RU"/>
        </a:p>
      </dgm:t>
    </dgm:pt>
    <dgm:pt modelId="{48F24703-8B07-40B2-9D2F-59C6BEE1FFF4}" type="pres">
      <dgm:prSet presAssocID="{FD19C698-1A23-4365-ABB6-DE3DEB30AF7A}" presName="arrowDiagram" presStyleCnt="0">
        <dgm:presLayoutVars>
          <dgm:chMax val="5"/>
          <dgm:dir/>
          <dgm:resizeHandles val="exact"/>
        </dgm:presLayoutVars>
      </dgm:prSet>
      <dgm:spPr/>
    </dgm:pt>
    <dgm:pt modelId="{2783FCB8-94A4-42E2-A913-0A8519331C5C}" type="pres">
      <dgm:prSet presAssocID="{FD19C698-1A23-4365-ABB6-DE3DEB30AF7A}" presName="arrow" presStyleLbl="bgShp" presStyleIdx="0" presStyleCnt="1" custScaleX="128889" custLinFactNeighborX="-5276" custLinFactNeighborY="-259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</dgm:pt>
    <dgm:pt modelId="{8441D299-0B9A-4A95-8580-B1414BE3E5D9}" type="pres">
      <dgm:prSet presAssocID="{FD19C698-1A23-4365-ABB6-DE3DEB30AF7A}" presName="arrowDiagram3" presStyleCnt="0"/>
      <dgm:spPr/>
    </dgm:pt>
    <dgm:pt modelId="{AB17A082-D992-4B8C-8AC2-5BC67EC0CEB9}" type="pres">
      <dgm:prSet presAssocID="{4D54C9BC-CFEF-49B8-BA77-6767948ED2DD}" presName="bullet3a" presStyleLbl="node1" presStyleIdx="0" presStyleCnt="3" custLinFactX="-54934" custLinFactY="-100000" custLinFactNeighborX="-100000" custLinFactNeighborY="-158537"/>
      <dgm:spPr/>
    </dgm:pt>
    <dgm:pt modelId="{A09B7DAC-B49E-4D46-A8A7-5C34B1CAD15A}" type="pres">
      <dgm:prSet presAssocID="{4D54C9BC-CFEF-49B8-BA77-6767948ED2DD}" presName="textBox3a" presStyleLbl="revTx" presStyleIdx="0" presStyleCnt="3" custScaleX="135793" custScaleY="44574" custLinFactY="-21303" custLinFactNeighborX="-3123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52001-0CD4-4759-B9B5-785B480746E4}" type="pres">
      <dgm:prSet presAssocID="{566EF21A-5215-4731-9EFC-58180B666B8B}" presName="bullet3b" presStyleLbl="node1" presStyleIdx="1" presStyleCnt="3" custLinFactX="-2040" custLinFactNeighborX="-100000" custLinFactNeighborY="-3043"/>
      <dgm:spPr/>
    </dgm:pt>
    <dgm:pt modelId="{9752E23C-9113-4917-914F-8DFF75CF63B9}" type="pres">
      <dgm:prSet presAssocID="{566EF21A-5215-4731-9EFC-58180B666B8B}" presName="textBox3b" presStyleLbl="revTx" presStyleIdx="1" presStyleCnt="3" custScaleX="140638" custScaleY="24284" custLinFactNeighborX="469" custLinFactNeighborY="-71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D2BF2-6D56-4294-B11D-1B7F14268496}" type="pres">
      <dgm:prSet presAssocID="{187D2CFF-A7E1-4A26-A694-DF76569A7E1A}" presName="bullet3c" presStyleLbl="node1" presStyleIdx="2" presStyleCnt="3"/>
      <dgm:spPr/>
    </dgm:pt>
    <dgm:pt modelId="{F9C18D82-A55E-40D2-87C5-DF71C24CEBB8}" type="pres">
      <dgm:prSet presAssocID="{187D2CFF-A7E1-4A26-A694-DF76569A7E1A}" presName="textBox3c" presStyleLbl="revTx" presStyleIdx="2" presStyleCnt="3" custScaleX="135878" custScaleY="18345" custLinFactNeighborX="19628" custLinFactNeighborY="-54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45886D-3BF5-4EEE-95FF-8BA5E7EA5265}" type="presOf" srcId="{4D54C9BC-CFEF-49B8-BA77-6767948ED2DD}" destId="{A09B7DAC-B49E-4D46-A8A7-5C34B1CAD15A}" srcOrd="0" destOrd="0" presId="urn:microsoft.com/office/officeart/2005/8/layout/arrow2"/>
    <dgm:cxn modelId="{1ADFFD84-CF4C-4D28-921B-49A6D5970161}" srcId="{FD19C698-1A23-4365-ABB6-DE3DEB30AF7A}" destId="{4D54C9BC-CFEF-49B8-BA77-6767948ED2DD}" srcOrd="0" destOrd="0" parTransId="{FF425B44-98BC-4A8E-950B-EFAA2D529ADE}" sibTransId="{5928358F-69FF-4320-A6FA-CC3693146FB6}"/>
    <dgm:cxn modelId="{14237C48-8C5B-43F7-8561-B3A97060A2C2}" srcId="{FD19C698-1A23-4365-ABB6-DE3DEB30AF7A}" destId="{187D2CFF-A7E1-4A26-A694-DF76569A7E1A}" srcOrd="2" destOrd="0" parTransId="{7AC947FC-41D6-4A38-83FE-27014C11FF25}" sibTransId="{F5DA8659-E2BF-45D3-A421-6BABA168F88B}"/>
    <dgm:cxn modelId="{E46B718E-536B-4125-889D-1E32FF4A6C7C}" type="presOf" srcId="{187D2CFF-A7E1-4A26-A694-DF76569A7E1A}" destId="{F9C18D82-A55E-40D2-87C5-DF71C24CEBB8}" srcOrd="0" destOrd="0" presId="urn:microsoft.com/office/officeart/2005/8/layout/arrow2"/>
    <dgm:cxn modelId="{0CDE51D7-FE69-40DB-B899-AA3B8FE47E1A}" srcId="{FD19C698-1A23-4365-ABB6-DE3DEB30AF7A}" destId="{566EF21A-5215-4731-9EFC-58180B666B8B}" srcOrd="1" destOrd="0" parTransId="{66A46F5B-1110-481F-84D3-9FEEB9219DD7}" sibTransId="{635470AF-0718-4B85-A548-250942425DBF}"/>
    <dgm:cxn modelId="{9BA70509-609A-4D63-B398-4DBB3B49143C}" type="presOf" srcId="{566EF21A-5215-4731-9EFC-58180B666B8B}" destId="{9752E23C-9113-4917-914F-8DFF75CF63B9}" srcOrd="0" destOrd="0" presId="urn:microsoft.com/office/officeart/2005/8/layout/arrow2"/>
    <dgm:cxn modelId="{62A0853D-9AC5-403A-A751-B3FFD2DD83C8}" type="presOf" srcId="{FD19C698-1A23-4365-ABB6-DE3DEB30AF7A}" destId="{48F24703-8B07-40B2-9D2F-59C6BEE1FFF4}" srcOrd="0" destOrd="0" presId="urn:microsoft.com/office/officeart/2005/8/layout/arrow2"/>
    <dgm:cxn modelId="{3C7BB836-DB1C-4CE2-B0EB-C041F959076C}" type="presParOf" srcId="{48F24703-8B07-40B2-9D2F-59C6BEE1FFF4}" destId="{2783FCB8-94A4-42E2-A913-0A8519331C5C}" srcOrd="0" destOrd="0" presId="urn:microsoft.com/office/officeart/2005/8/layout/arrow2"/>
    <dgm:cxn modelId="{D3E32A4A-E3B7-4230-ACEF-41D023F3A234}" type="presParOf" srcId="{48F24703-8B07-40B2-9D2F-59C6BEE1FFF4}" destId="{8441D299-0B9A-4A95-8580-B1414BE3E5D9}" srcOrd="1" destOrd="0" presId="urn:microsoft.com/office/officeart/2005/8/layout/arrow2"/>
    <dgm:cxn modelId="{29B91A85-451E-474F-981B-FC0ACE2BE460}" type="presParOf" srcId="{8441D299-0B9A-4A95-8580-B1414BE3E5D9}" destId="{AB17A082-D992-4B8C-8AC2-5BC67EC0CEB9}" srcOrd="0" destOrd="0" presId="urn:microsoft.com/office/officeart/2005/8/layout/arrow2"/>
    <dgm:cxn modelId="{80990DD0-E70A-4FE1-987D-B9E3D6753391}" type="presParOf" srcId="{8441D299-0B9A-4A95-8580-B1414BE3E5D9}" destId="{A09B7DAC-B49E-4D46-A8A7-5C34B1CAD15A}" srcOrd="1" destOrd="0" presId="urn:microsoft.com/office/officeart/2005/8/layout/arrow2"/>
    <dgm:cxn modelId="{E4049470-D3D9-4008-9603-8B9FA9DD9DB6}" type="presParOf" srcId="{8441D299-0B9A-4A95-8580-B1414BE3E5D9}" destId="{7F052001-0CD4-4759-B9B5-785B480746E4}" srcOrd="2" destOrd="0" presId="urn:microsoft.com/office/officeart/2005/8/layout/arrow2"/>
    <dgm:cxn modelId="{4FB56AA4-2C26-449F-A993-E06EBA0AF357}" type="presParOf" srcId="{8441D299-0B9A-4A95-8580-B1414BE3E5D9}" destId="{9752E23C-9113-4917-914F-8DFF75CF63B9}" srcOrd="3" destOrd="0" presId="urn:microsoft.com/office/officeart/2005/8/layout/arrow2"/>
    <dgm:cxn modelId="{32F1D071-EF67-4113-901A-47064D71EE6F}" type="presParOf" srcId="{8441D299-0B9A-4A95-8580-B1414BE3E5D9}" destId="{CA3D2BF2-6D56-4294-B11D-1B7F14268496}" srcOrd="4" destOrd="0" presId="urn:microsoft.com/office/officeart/2005/8/layout/arrow2"/>
    <dgm:cxn modelId="{A320118A-AED4-4A84-BF5B-1C6865195C37}" type="presParOf" srcId="{8441D299-0B9A-4A95-8580-B1414BE3E5D9}" destId="{F9C18D82-A55E-40D2-87C5-DF71C24CEBB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B808C-3504-452E-9BAD-9A79EF72F19C}" type="doc">
      <dgm:prSet loTypeId="urn:microsoft.com/office/officeart/2005/8/layout/bProcess4" loCatId="process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92E5C95-C564-4DF7-A325-3241E09892E1}">
      <dgm:prSet phldrT="[Текст]"/>
      <dgm:spPr/>
      <dgm:t>
        <a:bodyPr/>
        <a:lstStyle/>
        <a:p>
          <a:r>
            <a:rPr lang="ru-RU" dirty="0" smtClean="0"/>
            <a:t>Лимиты бюджетных обязательств</a:t>
          </a:r>
          <a:endParaRPr lang="ru-RU" dirty="0"/>
        </a:p>
      </dgm:t>
    </dgm:pt>
    <dgm:pt modelId="{9AE65B03-9DDE-415A-96DA-2A38F3977C00}" type="parTrans" cxnId="{1E8CD587-5930-417E-BC88-F73E58D34B43}">
      <dgm:prSet/>
      <dgm:spPr/>
      <dgm:t>
        <a:bodyPr/>
        <a:lstStyle/>
        <a:p>
          <a:endParaRPr lang="ru-RU"/>
        </a:p>
      </dgm:t>
    </dgm:pt>
    <dgm:pt modelId="{3B0C8781-5A30-46CD-903A-BA6F486212C0}" type="sibTrans" cxnId="{1E8CD587-5930-417E-BC88-F73E58D34B43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71D56A6-AFCC-4B16-86C0-457F842CDAD7}">
      <dgm:prSet phldrT="[Текст]"/>
      <dgm:spPr/>
      <dgm:t>
        <a:bodyPr/>
        <a:lstStyle/>
        <a:p>
          <a:r>
            <a:rPr lang="ru-RU" dirty="0" smtClean="0"/>
            <a:t>Единый казначейский счет</a:t>
          </a:r>
          <a:endParaRPr lang="ru-RU" dirty="0"/>
        </a:p>
      </dgm:t>
    </dgm:pt>
    <dgm:pt modelId="{BBFE85A4-7854-4122-AAE7-7D3E78CF41FB}" type="parTrans" cxnId="{C4AEDE37-7A38-4B7A-90A8-D7DECF0AF181}">
      <dgm:prSet/>
      <dgm:spPr/>
      <dgm:t>
        <a:bodyPr/>
        <a:lstStyle/>
        <a:p>
          <a:endParaRPr lang="ru-RU"/>
        </a:p>
      </dgm:t>
    </dgm:pt>
    <dgm:pt modelId="{32BA27AB-581B-4989-BBD0-118FC6890150}" type="sibTrans" cxnId="{C4AEDE37-7A38-4B7A-90A8-D7DECF0AF181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F579AA5C-9401-468F-BBBF-E046C7C4E8B0}">
      <dgm:prSet phldrT="[Текст]"/>
      <dgm:spPr/>
      <dgm:t>
        <a:bodyPr/>
        <a:lstStyle/>
        <a:p>
          <a:r>
            <a:rPr lang="ru-RU" dirty="0" smtClean="0"/>
            <a:t>Кассовое исполнение бюджетов</a:t>
          </a:r>
          <a:endParaRPr lang="ru-RU" dirty="0"/>
        </a:p>
      </dgm:t>
    </dgm:pt>
    <dgm:pt modelId="{AD63B74D-501B-4E08-B117-EA50E17664CD}" type="parTrans" cxnId="{DF10BD8D-1BE5-4A07-9D1C-952E3B0B3177}">
      <dgm:prSet/>
      <dgm:spPr/>
      <dgm:t>
        <a:bodyPr/>
        <a:lstStyle/>
        <a:p>
          <a:endParaRPr lang="ru-RU"/>
        </a:p>
      </dgm:t>
    </dgm:pt>
    <dgm:pt modelId="{2D76DD9C-ABA5-4CF5-AF2E-6A2413D433B0}" type="sibTrans" cxnId="{DF10BD8D-1BE5-4A07-9D1C-952E3B0B3177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2FCFF46F-41C6-45FF-B8EA-6E9BFCD24AEB}">
      <dgm:prSet phldrT="[Текст]"/>
      <dgm:spPr/>
      <dgm:t>
        <a:bodyPr/>
        <a:lstStyle/>
        <a:p>
          <a:r>
            <a:rPr lang="ru-RU" dirty="0" smtClean="0"/>
            <a:t>Активы</a:t>
          </a:r>
          <a:endParaRPr lang="ru-RU" dirty="0"/>
        </a:p>
      </dgm:t>
    </dgm:pt>
    <dgm:pt modelId="{CC2BE67D-A92E-4D3D-A9E2-20039439D2AB}" type="parTrans" cxnId="{0547756A-A572-404C-9079-DC08BCD0C513}">
      <dgm:prSet/>
      <dgm:spPr/>
      <dgm:t>
        <a:bodyPr/>
        <a:lstStyle/>
        <a:p>
          <a:endParaRPr lang="ru-RU"/>
        </a:p>
      </dgm:t>
    </dgm:pt>
    <dgm:pt modelId="{47DCCEC5-B54D-4DB5-9645-D0983ED9C471}" type="sibTrans" cxnId="{0547756A-A572-404C-9079-DC08BCD0C513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104837B6-5E49-4725-8EEB-6F0206DD3B04}">
      <dgm:prSet phldrT="[Текст]"/>
      <dgm:spPr/>
      <dgm:t>
        <a:bodyPr/>
        <a:lstStyle/>
        <a:p>
          <a:r>
            <a:rPr lang="ru-RU" dirty="0" smtClean="0"/>
            <a:t>Обязательства</a:t>
          </a:r>
          <a:endParaRPr lang="ru-RU" dirty="0"/>
        </a:p>
      </dgm:t>
    </dgm:pt>
    <dgm:pt modelId="{0FFA936B-6529-4B47-AA38-1B41E5B76496}" type="parTrans" cxnId="{84AC6DA1-B715-48C1-9D19-B554F5FD4AAF}">
      <dgm:prSet/>
      <dgm:spPr/>
      <dgm:t>
        <a:bodyPr/>
        <a:lstStyle/>
        <a:p>
          <a:endParaRPr lang="ru-RU"/>
        </a:p>
      </dgm:t>
    </dgm:pt>
    <dgm:pt modelId="{3A415395-CD77-403B-B83C-0093AF5771E8}" type="sibTrans" cxnId="{84AC6DA1-B715-48C1-9D19-B554F5FD4AAF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A4E84BDE-CBC1-4F33-ABA5-7CDA36CB23BF}">
      <dgm:prSet phldrT="[Текст]"/>
      <dgm:spPr/>
      <dgm:t>
        <a:bodyPr/>
        <a:lstStyle/>
        <a:p>
          <a:r>
            <a:rPr lang="ru-RU" dirty="0" smtClean="0"/>
            <a:t>Финансовое состояние ППО</a:t>
          </a:r>
          <a:endParaRPr lang="ru-RU" dirty="0"/>
        </a:p>
      </dgm:t>
    </dgm:pt>
    <dgm:pt modelId="{51131E1D-BA90-4E7F-AE62-044C76B38D8C}" type="parTrans" cxnId="{9E83747E-6D9E-406E-B46A-0FC02FEEED7F}">
      <dgm:prSet/>
      <dgm:spPr/>
      <dgm:t>
        <a:bodyPr/>
        <a:lstStyle/>
        <a:p>
          <a:endParaRPr lang="ru-RU"/>
        </a:p>
      </dgm:t>
    </dgm:pt>
    <dgm:pt modelId="{6DF1B9F5-8A5C-4BE0-95B5-2BA2AF888881}" type="sibTrans" cxnId="{9E83747E-6D9E-406E-B46A-0FC02FEEED7F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ACC6484D-279D-447E-B970-693C3F45C9C5}">
      <dgm:prSet phldrT="[Текст]"/>
      <dgm:spPr/>
      <dgm:t>
        <a:bodyPr/>
        <a:lstStyle/>
        <a:p>
          <a:r>
            <a:rPr lang="ru-RU" dirty="0" smtClean="0"/>
            <a:t>Количество услуг</a:t>
          </a:r>
          <a:endParaRPr lang="ru-RU" dirty="0"/>
        </a:p>
      </dgm:t>
    </dgm:pt>
    <dgm:pt modelId="{80B0D01A-C313-42CC-AD5D-358FF43CF172}" type="parTrans" cxnId="{4B0609C3-D28B-4583-9A63-18E0F3EE1D71}">
      <dgm:prSet/>
      <dgm:spPr/>
      <dgm:t>
        <a:bodyPr/>
        <a:lstStyle/>
        <a:p>
          <a:endParaRPr lang="ru-RU"/>
        </a:p>
      </dgm:t>
    </dgm:pt>
    <dgm:pt modelId="{C58B655E-FA73-4BC3-B80F-1A2F52661CAA}" type="sibTrans" cxnId="{4B0609C3-D28B-4583-9A63-18E0F3EE1D71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C6F0FEAD-41FD-4870-956C-5666534284FD}">
      <dgm:prSet phldrT="[Текст]"/>
      <dgm:spPr/>
      <dgm:t>
        <a:bodyPr/>
        <a:lstStyle/>
        <a:p>
          <a:r>
            <a:rPr lang="ru-RU" dirty="0" smtClean="0"/>
            <a:t>Качество услуг</a:t>
          </a:r>
          <a:endParaRPr lang="ru-RU" dirty="0"/>
        </a:p>
      </dgm:t>
    </dgm:pt>
    <dgm:pt modelId="{604D4B60-7857-4DBA-BEBB-948A3834D5DB}" type="parTrans" cxnId="{1D197A5A-8C5E-4444-A2AB-D744E7F7A6B1}">
      <dgm:prSet/>
      <dgm:spPr/>
      <dgm:t>
        <a:bodyPr/>
        <a:lstStyle/>
        <a:p>
          <a:endParaRPr lang="ru-RU"/>
        </a:p>
      </dgm:t>
    </dgm:pt>
    <dgm:pt modelId="{0D1530AC-EE7F-4473-829A-EDA90C852C7D}" type="sibTrans" cxnId="{1D197A5A-8C5E-4444-A2AB-D744E7F7A6B1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19502A3A-36F2-456D-9C2E-B431D263767B}">
      <dgm:prSet phldrT="[Текст]"/>
      <dgm:spPr/>
      <dgm:t>
        <a:bodyPr/>
        <a:lstStyle/>
        <a:p>
          <a:r>
            <a:rPr lang="ru-RU" dirty="0" smtClean="0"/>
            <a:t>Взаимосвязь с результатами</a:t>
          </a:r>
          <a:endParaRPr lang="ru-RU" dirty="0"/>
        </a:p>
      </dgm:t>
    </dgm:pt>
    <dgm:pt modelId="{576FB43F-53C8-4988-A021-D47BC3862D76}" type="parTrans" cxnId="{761B30C1-3269-4DCF-8706-459F117C7DD7}">
      <dgm:prSet/>
      <dgm:spPr/>
      <dgm:t>
        <a:bodyPr/>
        <a:lstStyle/>
        <a:p>
          <a:endParaRPr lang="ru-RU"/>
        </a:p>
      </dgm:t>
    </dgm:pt>
    <dgm:pt modelId="{1175767A-E18D-4057-B8AC-B6F22A2CC067}" type="sibTrans" cxnId="{761B30C1-3269-4DCF-8706-459F117C7DD7}">
      <dgm:prSet/>
      <dgm:spPr/>
      <dgm:t>
        <a:bodyPr/>
        <a:lstStyle/>
        <a:p>
          <a:endParaRPr lang="ru-RU"/>
        </a:p>
      </dgm:t>
    </dgm:pt>
    <dgm:pt modelId="{89592795-975C-4426-80AE-6404ABA91756}" type="pres">
      <dgm:prSet presAssocID="{34FB808C-3504-452E-9BAD-9A79EF72F19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C3C0E05-2F77-4C6B-B34C-8C9F27CDB013}" type="pres">
      <dgm:prSet presAssocID="{892E5C95-C564-4DF7-A325-3241E09892E1}" presName="compNode" presStyleCnt="0"/>
      <dgm:spPr/>
    </dgm:pt>
    <dgm:pt modelId="{05CB2B89-B80E-4165-8451-DD1F0DE4265F}" type="pres">
      <dgm:prSet presAssocID="{892E5C95-C564-4DF7-A325-3241E09892E1}" presName="dummyConnPt" presStyleCnt="0"/>
      <dgm:spPr/>
    </dgm:pt>
    <dgm:pt modelId="{2F53036C-F862-4100-A297-1FE1CDD63554}" type="pres">
      <dgm:prSet presAssocID="{892E5C95-C564-4DF7-A325-3241E09892E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5AF2C-1565-4050-8BF8-CA57515C0F4E}" type="pres">
      <dgm:prSet presAssocID="{3B0C8781-5A30-46CD-903A-BA6F486212C0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5E107E0C-2522-4D96-A8AF-0D839DCC5E3F}" type="pres">
      <dgm:prSet presAssocID="{771D56A6-AFCC-4B16-86C0-457F842CDAD7}" presName="compNode" presStyleCnt="0"/>
      <dgm:spPr/>
    </dgm:pt>
    <dgm:pt modelId="{4223B3A3-0A94-4FE8-B4C0-561B8E21C26C}" type="pres">
      <dgm:prSet presAssocID="{771D56A6-AFCC-4B16-86C0-457F842CDAD7}" presName="dummyConnPt" presStyleCnt="0"/>
      <dgm:spPr/>
    </dgm:pt>
    <dgm:pt modelId="{05C0D34D-FA3A-4374-A389-BF078F01425F}" type="pres">
      <dgm:prSet presAssocID="{771D56A6-AFCC-4B16-86C0-457F842CDAD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EDCC3-21F3-4B8C-91F2-2A8BFAFD1CA7}" type="pres">
      <dgm:prSet presAssocID="{32BA27AB-581B-4989-BBD0-118FC6890150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BB7E3647-84F1-4CD4-B65F-B0505CF1FAA9}" type="pres">
      <dgm:prSet presAssocID="{F579AA5C-9401-468F-BBBF-E046C7C4E8B0}" presName="compNode" presStyleCnt="0"/>
      <dgm:spPr/>
    </dgm:pt>
    <dgm:pt modelId="{FE2C3090-5A9C-4D0B-8101-611BE9E3D1FE}" type="pres">
      <dgm:prSet presAssocID="{F579AA5C-9401-468F-BBBF-E046C7C4E8B0}" presName="dummyConnPt" presStyleCnt="0"/>
      <dgm:spPr/>
    </dgm:pt>
    <dgm:pt modelId="{C2C071EC-4C3A-469C-BCE6-8D35C2D056C8}" type="pres">
      <dgm:prSet presAssocID="{F579AA5C-9401-468F-BBBF-E046C7C4E8B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840C3-A442-47D7-B71A-75B54317246C}" type="pres">
      <dgm:prSet presAssocID="{2D76DD9C-ABA5-4CF5-AF2E-6A2413D433B0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71056804-EA7C-45FB-AC1C-472B7A0B09C4}" type="pres">
      <dgm:prSet presAssocID="{2FCFF46F-41C6-45FF-B8EA-6E9BFCD24AEB}" presName="compNode" presStyleCnt="0"/>
      <dgm:spPr/>
    </dgm:pt>
    <dgm:pt modelId="{330E6E85-D7DC-4037-94D4-2C6540C9DD6D}" type="pres">
      <dgm:prSet presAssocID="{2FCFF46F-41C6-45FF-B8EA-6E9BFCD24AEB}" presName="dummyConnPt" presStyleCnt="0"/>
      <dgm:spPr/>
    </dgm:pt>
    <dgm:pt modelId="{2084DEB1-6DC8-4570-A30F-DE0F0557901C}" type="pres">
      <dgm:prSet presAssocID="{2FCFF46F-41C6-45FF-B8EA-6E9BFCD24AE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9CBE1-09FC-4003-AB3D-C4B33E8040EF}" type="pres">
      <dgm:prSet presAssocID="{47DCCEC5-B54D-4DB5-9645-D0983ED9C471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2D5B767D-B3EF-4A88-B1BA-9C5D6E0AFF66}" type="pres">
      <dgm:prSet presAssocID="{104837B6-5E49-4725-8EEB-6F0206DD3B04}" presName="compNode" presStyleCnt="0"/>
      <dgm:spPr/>
    </dgm:pt>
    <dgm:pt modelId="{F90FB6AE-8B80-4CE7-9F56-DEAE9036F497}" type="pres">
      <dgm:prSet presAssocID="{104837B6-5E49-4725-8EEB-6F0206DD3B04}" presName="dummyConnPt" presStyleCnt="0"/>
      <dgm:spPr/>
    </dgm:pt>
    <dgm:pt modelId="{4A365725-F34A-4AD4-9482-021780A0A64D}" type="pres">
      <dgm:prSet presAssocID="{104837B6-5E49-4725-8EEB-6F0206DD3B0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97A61-8FEB-4653-8850-D7EE85A61FED}" type="pres">
      <dgm:prSet presAssocID="{3A415395-CD77-403B-B83C-0093AF5771E8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0697F25A-DFA8-4630-B4C0-3C8DFF60025C}" type="pres">
      <dgm:prSet presAssocID="{A4E84BDE-CBC1-4F33-ABA5-7CDA36CB23BF}" presName="compNode" presStyleCnt="0"/>
      <dgm:spPr/>
    </dgm:pt>
    <dgm:pt modelId="{A4DCEE74-789A-4B19-8494-C2495C43C4A2}" type="pres">
      <dgm:prSet presAssocID="{A4E84BDE-CBC1-4F33-ABA5-7CDA36CB23BF}" presName="dummyConnPt" presStyleCnt="0"/>
      <dgm:spPr/>
    </dgm:pt>
    <dgm:pt modelId="{A77CD1D7-8320-43E8-B1A7-0A0CFE386AEC}" type="pres">
      <dgm:prSet presAssocID="{A4E84BDE-CBC1-4F33-ABA5-7CDA36CB23B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C6BFA-E9F6-4CD6-A2FE-D3578BBCC4F3}" type="pres">
      <dgm:prSet presAssocID="{6DF1B9F5-8A5C-4BE0-95B5-2BA2AF888881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87A99CEB-3338-466E-99E2-2F439094FDC5}" type="pres">
      <dgm:prSet presAssocID="{ACC6484D-279D-447E-B970-693C3F45C9C5}" presName="compNode" presStyleCnt="0"/>
      <dgm:spPr/>
    </dgm:pt>
    <dgm:pt modelId="{642DDA2C-2632-4183-84D7-65714E9C1698}" type="pres">
      <dgm:prSet presAssocID="{ACC6484D-279D-447E-B970-693C3F45C9C5}" presName="dummyConnPt" presStyleCnt="0"/>
      <dgm:spPr/>
    </dgm:pt>
    <dgm:pt modelId="{0073FB0A-6ED2-42BC-B068-8E03344C7083}" type="pres">
      <dgm:prSet presAssocID="{ACC6484D-279D-447E-B970-693C3F45C9C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BC5C3-DBED-4889-B43E-3C8E63A5D1BF}" type="pres">
      <dgm:prSet presAssocID="{C58B655E-FA73-4BC3-B80F-1A2F52661CAA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0CAD8BD4-ABCD-4A81-88EE-DE69536668A8}" type="pres">
      <dgm:prSet presAssocID="{C6F0FEAD-41FD-4870-956C-5666534284FD}" presName="compNode" presStyleCnt="0"/>
      <dgm:spPr/>
    </dgm:pt>
    <dgm:pt modelId="{0323EEFD-8AC7-4940-9CDE-9C0DA25893D3}" type="pres">
      <dgm:prSet presAssocID="{C6F0FEAD-41FD-4870-956C-5666534284FD}" presName="dummyConnPt" presStyleCnt="0"/>
      <dgm:spPr/>
    </dgm:pt>
    <dgm:pt modelId="{7DC41FA9-2FCB-4EFE-87E6-8E7AAF9DFFE2}" type="pres">
      <dgm:prSet presAssocID="{C6F0FEAD-41FD-4870-956C-5666534284F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1C3FB-4D50-48FC-8DB4-20FE04D8241C}" type="pres">
      <dgm:prSet presAssocID="{0D1530AC-EE7F-4473-829A-EDA90C852C7D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C4319396-5234-44D1-B03A-35D6A5400FEF}" type="pres">
      <dgm:prSet presAssocID="{19502A3A-36F2-456D-9C2E-B431D263767B}" presName="compNode" presStyleCnt="0"/>
      <dgm:spPr/>
    </dgm:pt>
    <dgm:pt modelId="{C91B520B-C46E-480C-A77E-BA539A1E6D59}" type="pres">
      <dgm:prSet presAssocID="{19502A3A-36F2-456D-9C2E-B431D263767B}" presName="dummyConnPt" presStyleCnt="0"/>
      <dgm:spPr/>
    </dgm:pt>
    <dgm:pt modelId="{62262043-8738-4AA0-8C3B-795889CBD23A}" type="pres">
      <dgm:prSet presAssocID="{19502A3A-36F2-456D-9C2E-B431D263767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47756A-A572-404C-9079-DC08BCD0C513}" srcId="{34FB808C-3504-452E-9BAD-9A79EF72F19C}" destId="{2FCFF46F-41C6-45FF-B8EA-6E9BFCD24AEB}" srcOrd="3" destOrd="0" parTransId="{CC2BE67D-A92E-4D3D-A9E2-20039439D2AB}" sibTransId="{47DCCEC5-B54D-4DB5-9645-D0983ED9C471}"/>
    <dgm:cxn modelId="{399FA45C-E35A-4DD9-8DF0-F65201E61241}" type="presOf" srcId="{ACC6484D-279D-447E-B970-693C3F45C9C5}" destId="{0073FB0A-6ED2-42BC-B068-8E03344C7083}" srcOrd="0" destOrd="0" presId="urn:microsoft.com/office/officeart/2005/8/layout/bProcess4"/>
    <dgm:cxn modelId="{79DD60CA-1781-47E7-99EF-884CC30DF72F}" type="presOf" srcId="{2FCFF46F-41C6-45FF-B8EA-6E9BFCD24AEB}" destId="{2084DEB1-6DC8-4570-A30F-DE0F0557901C}" srcOrd="0" destOrd="0" presId="urn:microsoft.com/office/officeart/2005/8/layout/bProcess4"/>
    <dgm:cxn modelId="{9E83747E-6D9E-406E-B46A-0FC02FEEED7F}" srcId="{34FB808C-3504-452E-9BAD-9A79EF72F19C}" destId="{A4E84BDE-CBC1-4F33-ABA5-7CDA36CB23BF}" srcOrd="5" destOrd="0" parTransId="{51131E1D-BA90-4E7F-AE62-044C76B38D8C}" sibTransId="{6DF1B9F5-8A5C-4BE0-95B5-2BA2AF888881}"/>
    <dgm:cxn modelId="{84EA6B76-3389-429B-B81F-3CC9DD9C4E60}" type="presOf" srcId="{A4E84BDE-CBC1-4F33-ABA5-7CDA36CB23BF}" destId="{A77CD1D7-8320-43E8-B1A7-0A0CFE386AEC}" srcOrd="0" destOrd="0" presId="urn:microsoft.com/office/officeart/2005/8/layout/bProcess4"/>
    <dgm:cxn modelId="{D9418BA9-A62D-4788-878B-0D06F257E1E5}" type="presOf" srcId="{0D1530AC-EE7F-4473-829A-EDA90C852C7D}" destId="{7841C3FB-4D50-48FC-8DB4-20FE04D8241C}" srcOrd="0" destOrd="0" presId="urn:microsoft.com/office/officeart/2005/8/layout/bProcess4"/>
    <dgm:cxn modelId="{AB7480CF-A6B2-4965-B18F-8FD0677622CB}" type="presOf" srcId="{C6F0FEAD-41FD-4870-956C-5666534284FD}" destId="{7DC41FA9-2FCB-4EFE-87E6-8E7AAF9DFFE2}" srcOrd="0" destOrd="0" presId="urn:microsoft.com/office/officeart/2005/8/layout/bProcess4"/>
    <dgm:cxn modelId="{C561735D-910C-48B3-B518-05E6594DD469}" type="presOf" srcId="{3B0C8781-5A30-46CD-903A-BA6F486212C0}" destId="{2865AF2C-1565-4050-8BF8-CA57515C0F4E}" srcOrd="0" destOrd="0" presId="urn:microsoft.com/office/officeart/2005/8/layout/bProcess4"/>
    <dgm:cxn modelId="{59A9BA4C-C107-4FE2-9300-9350ED009500}" type="presOf" srcId="{47DCCEC5-B54D-4DB5-9645-D0983ED9C471}" destId="{E319CBE1-09FC-4003-AB3D-C4B33E8040EF}" srcOrd="0" destOrd="0" presId="urn:microsoft.com/office/officeart/2005/8/layout/bProcess4"/>
    <dgm:cxn modelId="{CBFDEADC-07ED-4875-B1B3-41B3981D3FD6}" type="presOf" srcId="{2D76DD9C-ABA5-4CF5-AF2E-6A2413D433B0}" destId="{A22840C3-A442-47D7-B71A-75B54317246C}" srcOrd="0" destOrd="0" presId="urn:microsoft.com/office/officeart/2005/8/layout/bProcess4"/>
    <dgm:cxn modelId="{DCF0B239-033D-44E7-A2DE-05BEFE60D055}" type="presOf" srcId="{771D56A6-AFCC-4B16-86C0-457F842CDAD7}" destId="{05C0D34D-FA3A-4374-A389-BF078F01425F}" srcOrd="0" destOrd="0" presId="urn:microsoft.com/office/officeart/2005/8/layout/bProcess4"/>
    <dgm:cxn modelId="{7159ABC6-6AAF-4C5A-A605-610D5BE66347}" type="presOf" srcId="{32BA27AB-581B-4989-BBD0-118FC6890150}" destId="{69EEDCC3-21F3-4B8C-91F2-2A8BFAFD1CA7}" srcOrd="0" destOrd="0" presId="urn:microsoft.com/office/officeart/2005/8/layout/bProcess4"/>
    <dgm:cxn modelId="{1E8CD587-5930-417E-BC88-F73E58D34B43}" srcId="{34FB808C-3504-452E-9BAD-9A79EF72F19C}" destId="{892E5C95-C564-4DF7-A325-3241E09892E1}" srcOrd="0" destOrd="0" parTransId="{9AE65B03-9DDE-415A-96DA-2A38F3977C00}" sibTransId="{3B0C8781-5A30-46CD-903A-BA6F486212C0}"/>
    <dgm:cxn modelId="{761B30C1-3269-4DCF-8706-459F117C7DD7}" srcId="{34FB808C-3504-452E-9BAD-9A79EF72F19C}" destId="{19502A3A-36F2-456D-9C2E-B431D263767B}" srcOrd="8" destOrd="0" parTransId="{576FB43F-53C8-4988-A021-D47BC3862D76}" sibTransId="{1175767A-E18D-4057-B8AC-B6F22A2CC067}"/>
    <dgm:cxn modelId="{C4AEDE37-7A38-4B7A-90A8-D7DECF0AF181}" srcId="{34FB808C-3504-452E-9BAD-9A79EF72F19C}" destId="{771D56A6-AFCC-4B16-86C0-457F842CDAD7}" srcOrd="1" destOrd="0" parTransId="{BBFE85A4-7854-4122-AAE7-7D3E78CF41FB}" sibTransId="{32BA27AB-581B-4989-BBD0-118FC6890150}"/>
    <dgm:cxn modelId="{46EB3EFC-D20B-4CA8-8E45-672BFE132199}" type="presOf" srcId="{C58B655E-FA73-4BC3-B80F-1A2F52661CAA}" destId="{726BC5C3-DBED-4889-B43E-3C8E63A5D1BF}" srcOrd="0" destOrd="0" presId="urn:microsoft.com/office/officeart/2005/8/layout/bProcess4"/>
    <dgm:cxn modelId="{1D197A5A-8C5E-4444-A2AB-D744E7F7A6B1}" srcId="{34FB808C-3504-452E-9BAD-9A79EF72F19C}" destId="{C6F0FEAD-41FD-4870-956C-5666534284FD}" srcOrd="7" destOrd="0" parTransId="{604D4B60-7857-4DBA-BEBB-948A3834D5DB}" sibTransId="{0D1530AC-EE7F-4473-829A-EDA90C852C7D}"/>
    <dgm:cxn modelId="{0AEC9AE9-0593-4923-BB30-20D150D1E87B}" type="presOf" srcId="{892E5C95-C564-4DF7-A325-3241E09892E1}" destId="{2F53036C-F862-4100-A297-1FE1CDD63554}" srcOrd="0" destOrd="0" presId="urn:microsoft.com/office/officeart/2005/8/layout/bProcess4"/>
    <dgm:cxn modelId="{A8693AD3-BD61-4EDC-987E-5D13B90DE297}" type="presOf" srcId="{34FB808C-3504-452E-9BAD-9A79EF72F19C}" destId="{89592795-975C-4426-80AE-6404ABA91756}" srcOrd="0" destOrd="0" presId="urn:microsoft.com/office/officeart/2005/8/layout/bProcess4"/>
    <dgm:cxn modelId="{F4ECFB58-A1BE-4404-B93E-214E111A55E9}" type="presOf" srcId="{F579AA5C-9401-468F-BBBF-E046C7C4E8B0}" destId="{C2C071EC-4C3A-469C-BCE6-8D35C2D056C8}" srcOrd="0" destOrd="0" presId="urn:microsoft.com/office/officeart/2005/8/layout/bProcess4"/>
    <dgm:cxn modelId="{A7FF18B1-A928-4601-85F1-0A70A21A4CD1}" type="presOf" srcId="{3A415395-CD77-403B-B83C-0093AF5771E8}" destId="{10997A61-8FEB-4653-8850-D7EE85A61FED}" srcOrd="0" destOrd="0" presId="urn:microsoft.com/office/officeart/2005/8/layout/bProcess4"/>
    <dgm:cxn modelId="{9FB9AA80-3CA1-4C84-AA78-B5CC176AB837}" type="presOf" srcId="{104837B6-5E49-4725-8EEB-6F0206DD3B04}" destId="{4A365725-F34A-4AD4-9482-021780A0A64D}" srcOrd="0" destOrd="0" presId="urn:microsoft.com/office/officeart/2005/8/layout/bProcess4"/>
    <dgm:cxn modelId="{4B0609C3-D28B-4583-9A63-18E0F3EE1D71}" srcId="{34FB808C-3504-452E-9BAD-9A79EF72F19C}" destId="{ACC6484D-279D-447E-B970-693C3F45C9C5}" srcOrd="6" destOrd="0" parTransId="{80B0D01A-C313-42CC-AD5D-358FF43CF172}" sibTransId="{C58B655E-FA73-4BC3-B80F-1A2F52661CAA}"/>
    <dgm:cxn modelId="{74042734-F9BC-4DC8-BC18-D1C3B6661D7B}" type="presOf" srcId="{6DF1B9F5-8A5C-4BE0-95B5-2BA2AF888881}" destId="{855C6BFA-E9F6-4CD6-A2FE-D3578BBCC4F3}" srcOrd="0" destOrd="0" presId="urn:microsoft.com/office/officeart/2005/8/layout/bProcess4"/>
    <dgm:cxn modelId="{DF10BD8D-1BE5-4A07-9D1C-952E3B0B3177}" srcId="{34FB808C-3504-452E-9BAD-9A79EF72F19C}" destId="{F579AA5C-9401-468F-BBBF-E046C7C4E8B0}" srcOrd="2" destOrd="0" parTransId="{AD63B74D-501B-4E08-B117-EA50E17664CD}" sibTransId="{2D76DD9C-ABA5-4CF5-AF2E-6A2413D433B0}"/>
    <dgm:cxn modelId="{84AC6DA1-B715-48C1-9D19-B554F5FD4AAF}" srcId="{34FB808C-3504-452E-9BAD-9A79EF72F19C}" destId="{104837B6-5E49-4725-8EEB-6F0206DD3B04}" srcOrd="4" destOrd="0" parTransId="{0FFA936B-6529-4B47-AA38-1B41E5B76496}" sibTransId="{3A415395-CD77-403B-B83C-0093AF5771E8}"/>
    <dgm:cxn modelId="{369A9458-493D-4463-AFBA-DDC03A875F79}" type="presOf" srcId="{19502A3A-36F2-456D-9C2E-B431D263767B}" destId="{62262043-8738-4AA0-8C3B-795889CBD23A}" srcOrd="0" destOrd="0" presId="urn:microsoft.com/office/officeart/2005/8/layout/bProcess4"/>
    <dgm:cxn modelId="{A912171C-3C84-418B-A9A3-AAB9A6BC0B33}" type="presParOf" srcId="{89592795-975C-4426-80AE-6404ABA91756}" destId="{AC3C0E05-2F77-4C6B-B34C-8C9F27CDB013}" srcOrd="0" destOrd="0" presId="urn:microsoft.com/office/officeart/2005/8/layout/bProcess4"/>
    <dgm:cxn modelId="{AC14AC3E-7637-45BC-83C5-D3B749BA488B}" type="presParOf" srcId="{AC3C0E05-2F77-4C6B-B34C-8C9F27CDB013}" destId="{05CB2B89-B80E-4165-8451-DD1F0DE4265F}" srcOrd="0" destOrd="0" presId="urn:microsoft.com/office/officeart/2005/8/layout/bProcess4"/>
    <dgm:cxn modelId="{12267176-0BBF-497D-A20E-6D78C3DE348C}" type="presParOf" srcId="{AC3C0E05-2F77-4C6B-B34C-8C9F27CDB013}" destId="{2F53036C-F862-4100-A297-1FE1CDD63554}" srcOrd="1" destOrd="0" presId="urn:microsoft.com/office/officeart/2005/8/layout/bProcess4"/>
    <dgm:cxn modelId="{FBB3CB85-5D8E-4DF4-83FF-FED7B451AE83}" type="presParOf" srcId="{89592795-975C-4426-80AE-6404ABA91756}" destId="{2865AF2C-1565-4050-8BF8-CA57515C0F4E}" srcOrd="1" destOrd="0" presId="urn:microsoft.com/office/officeart/2005/8/layout/bProcess4"/>
    <dgm:cxn modelId="{CB5E3D13-498D-4121-9E76-F44FB06BCE14}" type="presParOf" srcId="{89592795-975C-4426-80AE-6404ABA91756}" destId="{5E107E0C-2522-4D96-A8AF-0D839DCC5E3F}" srcOrd="2" destOrd="0" presId="urn:microsoft.com/office/officeart/2005/8/layout/bProcess4"/>
    <dgm:cxn modelId="{321B7602-806C-4B34-A9BB-0F830E8D52C5}" type="presParOf" srcId="{5E107E0C-2522-4D96-A8AF-0D839DCC5E3F}" destId="{4223B3A3-0A94-4FE8-B4C0-561B8E21C26C}" srcOrd="0" destOrd="0" presId="urn:microsoft.com/office/officeart/2005/8/layout/bProcess4"/>
    <dgm:cxn modelId="{180832D4-DE70-43C9-889F-DFA6A0850DB7}" type="presParOf" srcId="{5E107E0C-2522-4D96-A8AF-0D839DCC5E3F}" destId="{05C0D34D-FA3A-4374-A389-BF078F01425F}" srcOrd="1" destOrd="0" presId="urn:microsoft.com/office/officeart/2005/8/layout/bProcess4"/>
    <dgm:cxn modelId="{5A82DE86-9A5D-4235-A1C9-629B11140BF3}" type="presParOf" srcId="{89592795-975C-4426-80AE-6404ABA91756}" destId="{69EEDCC3-21F3-4B8C-91F2-2A8BFAFD1CA7}" srcOrd="3" destOrd="0" presId="urn:microsoft.com/office/officeart/2005/8/layout/bProcess4"/>
    <dgm:cxn modelId="{F511782A-856A-4B69-A63C-FB7B4D6E7B31}" type="presParOf" srcId="{89592795-975C-4426-80AE-6404ABA91756}" destId="{BB7E3647-84F1-4CD4-B65F-B0505CF1FAA9}" srcOrd="4" destOrd="0" presId="urn:microsoft.com/office/officeart/2005/8/layout/bProcess4"/>
    <dgm:cxn modelId="{6B894FBA-C700-44F9-A48D-90C817F60DC7}" type="presParOf" srcId="{BB7E3647-84F1-4CD4-B65F-B0505CF1FAA9}" destId="{FE2C3090-5A9C-4D0B-8101-611BE9E3D1FE}" srcOrd="0" destOrd="0" presId="urn:microsoft.com/office/officeart/2005/8/layout/bProcess4"/>
    <dgm:cxn modelId="{0020610D-7DE3-40D1-9B0C-4DC0984205C5}" type="presParOf" srcId="{BB7E3647-84F1-4CD4-B65F-B0505CF1FAA9}" destId="{C2C071EC-4C3A-469C-BCE6-8D35C2D056C8}" srcOrd="1" destOrd="0" presId="urn:microsoft.com/office/officeart/2005/8/layout/bProcess4"/>
    <dgm:cxn modelId="{A95AF957-3CAB-4F51-97BC-9E2A87D50207}" type="presParOf" srcId="{89592795-975C-4426-80AE-6404ABA91756}" destId="{A22840C3-A442-47D7-B71A-75B54317246C}" srcOrd="5" destOrd="0" presId="urn:microsoft.com/office/officeart/2005/8/layout/bProcess4"/>
    <dgm:cxn modelId="{5998167D-AC09-4AFF-89D4-E0335B4E71AC}" type="presParOf" srcId="{89592795-975C-4426-80AE-6404ABA91756}" destId="{71056804-EA7C-45FB-AC1C-472B7A0B09C4}" srcOrd="6" destOrd="0" presId="urn:microsoft.com/office/officeart/2005/8/layout/bProcess4"/>
    <dgm:cxn modelId="{36A339F3-C3B9-48A7-800B-3EF09532440E}" type="presParOf" srcId="{71056804-EA7C-45FB-AC1C-472B7A0B09C4}" destId="{330E6E85-D7DC-4037-94D4-2C6540C9DD6D}" srcOrd="0" destOrd="0" presId="urn:microsoft.com/office/officeart/2005/8/layout/bProcess4"/>
    <dgm:cxn modelId="{A6B7D6EF-4F68-482A-9F68-8B573E78E1CD}" type="presParOf" srcId="{71056804-EA7C-45FB-AC1C-472B7A0B09C4}" destId="{2084DEB1-6DC8-4570-A30F-DE0F0557901C}" srcOrd="1" destOrd="0" presId="urn:microsoft.com/office/officeart/2005/8/layout/bProcess4"/>
    <dgm:cxn modelId="{F8690927-6867-43A9-9C14-27B8996C17E6}" type="presParOf" srcId="{89592795-975C-4426-80AE-6404ABA91756}" destId="{E319CBE1-09FC-4003-AB3D-C4B33E8040EF}" srcOrd="7" destOrd="0" presId="urn:microsoft.com/office/officeart/2005/8/layout/bProcess4"/>
    <dgm:cxn modelId="{13797A15-5070-4A48-B19A-E0BE3BB10A70}" type="presParOf" srcId="{89592795-975C-4426-80AE-6404ABA91756}" destId="{2D5B767D-B3EF-4A88-B1BA-9C5D6E0AFF66}" srcOrd="8" destOrd="0" presId="urn:microsoft.com/office/officeart/2005/8/layout/bProcess4"/>
    <dgm:cxn modelId="{97577981-15AD-4CD2-9328-27D30478D402}" type="presParOf" srcId="{2D5B767D-B3EF-4A88-B1BA-9C5D6E0AFF66}" destId="{F90FB6AE-8B80-4CE7-9F56-DEAE9036F497}" srcOrd="0" destOrd="0" presId="urn:microsoft.com/office/officeart/2005/8/layout/bProcess4"/>
    <dgm:cxn modelId="{37495937-ED11-48C9-B42C-624E3C7003DF}" type="presParOf" srcId="{2D5B767D-B3EF-4A88-B1BA-9C5D6E0AFF66}" destId="{4A365725-F34A-4AD4-9482-021780A0A64D}" srcOrd="1" destOrd="0" presId="urn:microsoft.com/office/officeart/2005/8/layout/bProcess4"/>
    <dgm:cxn modelId="{FAF5DBA6-7370-4A0F-8C1F-D4D7778DE8B7}" type="presParOf" srcId="{89592795-975C-4426-80AE-6404ABA91756}" destId="{10997A61-8FEB-4653-8850-D7EE85A61FED}" srcOrd="9" destOrd="0" presId="urn:microsoft.com/office/officeart/2005/8/layout/bProcess4"/>
    <dgm:cxn modelId="{6EAFA18C-8F0F-4E20-8D95-33585479F885}" type="presParOf" srcId="{89592795-975C-4426-80AE-6404ABA91756}" destId="{0697F25A-DFA8-4630-B4C0-3C8DFF60025C}" srcOrd="10" destOrd="0" presId="urn:microsoft.com/office/officeart/2005/8/layout/bProcess4"/>
    <dgm:cxn modelId="{FA27E5A8-3DF7-4139-B4CA-4F5B3674BE8C}" type="presParOf" srcId="{0697F25A-DFA8-4630-B4C0-3C8DFF60025C}" destId="{A4DCEE74-789A-4B19-8494-C2495C43C4A2}" srcOrd="0" destOrd="0" presId="urn:microsoft.com/office/officeart/2005/8/layout/bProcess4"/>
    <dgm:cxn modelId="{DB058E40-5BCE-417F-BE2D-70D88FD0203A}" type="presParOf" srcId="{0697F25A-DFA8-4630-B4C0-3C8DFF60025C}" destId="{A77CD1D7-8320-43E8-B1A7-0A0CFE386AEC}" srcOrd="1" destOrd="0" presId="urn:microsoft.com/office/officeart/2005/8/layout/bProcess4"/>
    <dgm:cxn modelId="{A7916908-401C-4295-84D5-1A4144D65DF6}" type="presParOf" srcId="{89592795-975C-4426-80AE-6404ABA91756}" destId="{855C6BFA-E9F6-4CD6-A2FE-D3578BBCC4F3}" srcOrd="11" destOrd="0" presId="urn:microsoft.com/office/officeart/2005/8/layout/bProcess4"/>
    <dgm:cxn modelId="{6D405C7D-B4EA-4943-8EF3-54722377DE49}" type="presParOf" srcId="{89592795-975C-4426-80AE-6404ABA91756}" destId="{87A99CEB-3338-466E-99E2-2F439094FDC5}" srcOrd="12" destOrd="0" presId="urn:microsoft.com/office/officeart/2005/8/layout/bProcess4"/>
    <dgm:cxn modelId="{01518D39-4856-43A5-B495-3EBB9851BF4C}" type="presParOf" srcId="{87A99CEB-3338-466E-99E2-2F439094FDC5}" destId="{642DDA2C-2632-4183-84D7-65714E9C1698}" srcOrd="0" destOrd="0" presId="urn:microsoft.com/office/officeart/2005/8/layout/bProcess4"/>
    <dgm:cxn modelId="{37EC64D1-384C-41CF-A20E-95A91DBF96D8}" type="presParOf" srcId="{87A99CEB-3338-466E-99E2-2F439094FDC5}" destId="{0073FB0A-6ED2-42BC-B068-8E03344C7083}" srcOrd="1" destOrd="0" presId="urn:microsoft.com/office/officeart/2005/8/layout/bProcess4"/>
    <dgm:cxn modelId="{B3B6C4D7-5617-4D8F-8339-7C996D6FE87F}" type="presParOf" srcId="{89592795-975C-4426-80AE-6404ABA91756}" destId="{726BC5C3-DBED-4889-B43E-3C8E63A5D1BF}" srcOrd="13" destOrd="0" presId="urn:microsoft.com/office/officeart/2005/8/layout/bProcess4"/>
    <dgm:cxn modelId="{FC2ED78C-93FC-464E-A602-924F20450DEF}" type="presParOf" srcId="{89592795-975C-4426-80AE-6404ABA91756}" destId="{0CAD8BD4-ABCD-4A81-88EE-DE69536668A8}" srcOrd="14" destOrd="0" presId="urn:microsoft.com/office/officeart/2005/8/layout/bProcess4"/>
    <dgm:cxn modelId="{1B5E4612-4F7E-4265-B5B2-9036145FA324}" type="presParOf" srcId="{0CAD8BD4-ABCD-4A81-88EE-DE69536668A8}" destId="{0323EEFD-8AC7-4940-9CDE-9C0DA25893D3}" srcOrd="0" destOrd="0" presId="urn:microsoft.com/office/officeart/2005/8/layout/bProcess4"/>
    <dgm:cxn modelId="{072A7B4C-7E2C-4446-B0A2-3307DA900688}" type="presParOf" srcId="{0CAD8BD4-ABCD-4A81-88EE-DE69536668A8}" destId="{7DC41FA9-2FCB-4EFE-87E6-8E7AAF9DFFE2}" srcOrd="1" destOrd="0" presId="urn:microsoft.com/office/officeart/2005/8/layout/bProcess4"/>
    <dgm:cxn modelId="{6A0B1FAA-462A-4C43-8ED5-C849894A4711}" type="presParOf" srcId="{89592795-975C-4426-80AE-6404ABA91756}" destId="{7841C3FB-4D50-48FC-8DB4-20FE04D8241C}" srcOrd="15" destOrd="0" presId="urn:microsoft.com/office/officeart/2005/8/layout/bProcess4"/>
    <dgm:cxn modelId="{903B0053-70A4-4B91-B0FB-B1392053F88E}" type="presParOf" srcId="{89592795-975C-4426-80AE-6404ABA91756}" destId="{C4319396-5234-44D1-B03A-35D6A5400FEF}" srcOrd="16" destOrd="0" presId="urn:microsoft.com/office/officeart/2005/8/layout/bProcess4"/>
    <dgm:cxn modelId="{8FCC6378-3DB2-4B4D-BCE4-00B48B0CCE91}" type="presParOf" srcId="{C4319396-5234-44D1-B03A-35D6A5400FEF}" destId="{C91B520B-C46E-480C-A77E-BA539A1E6D59}" srcOrd="0" destOrd="0" presId="urn:microsoft.com/office/officeart/2005/8/layout/bProcess4"/>
    <dgm:cxn modelId="{5D058586-E5BD-4CF9-A4EA-EE1DE831ADF7}" type="presParOf" srcId="{C4319396-5234-44D1-B03A-35D6A5400FEF}" destId="{62262043-8738-4AA0-8C3B-795889CBD23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F07421-3F54-4801-A350-04EB6FD120DC}" type="doc">
      <dgm:prSet loTypeId="urn:microsoft.com/office/officeart/2005/8/layout/radial6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581958D-8BD2-447E-9C17-C167860AB1C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Реестры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Классификаторы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Формуляры</a:t>
          </a:r>
        </a:p>
      </dgm:t>
    </dgm:pt>
    <dgm:pt modelId="{F7361EA7-4DB2-4164-871C-A993CF1768C7}" type="parTrans" cxnId="{9F4228EB-1387-4E31-BA97-0377C923B9E9}">
      <dgm:prSet/>
      <dgm:spPr/>
      <dgm:t>
        <a:bodyPr/>
        <a:lstStyle/>
        <a:p>
          <a:endParaRPr lang="ru-RU"/>
        </a:p>
      </dgm:t>
    </dgm:pt>
    <dgm:pt modelId="{89ABDA41-B171-4B4E-A5EA-8C6432E696FC}" type="sibTrans" cxnId="{9F4228EB-1387-4E31-BA97-0377C923B9E9}">
      <dgm:prSet/>
      <dgm:spPr/>
      <dgm:t>
        <a:bodyPr/>
        <a:lstStyle/>
        <a:p>
          <a:endParaRPr lang="ru-RU"/>
        </a:p>
      </dgm:t>
    </dgm:pt>
    <dgm:pt modelId="{07F7D435-44CC-4C9D-8F44-925CC0C73C64}">
      <dgm:prSet phldrT="[Текст]" custT="1"/>
      <dgm:spPr/>
      <dgm:t>
        <a:bodyPr/>
        <a:lstStyle/>
        <a:p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Бюджет-ное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планиро-вание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71A41F6-4805-45EE-A8E3-DFE89F69FA92}" type="parTrans" cxnId="{87715672-53C3-4104-8661-9F33617B90A4}">
      <dgm:prSet/>
      <dgm:spPr/>
      <dgm:t>
        <a:bodyPr/>
        <a:lstStyle/>
        <a:p>
          <a:endParaRPr lang="ru-RU"/>
        </a:p>
      </dgm:t>
    </dgm:pt>
    <dgm:pt modelId="{0C037026-052B-41DA-A821-EC951A6AFF7B}" type="sibTrans" cxnId="{87715672-53C3-4104-8661-9F33617B90A4}">
      <dgm:prSet/>
      <dgm:spPr/>
      <dgm:t>
        <a:bodyPr/>
        <a:lstStyle/>
        <a:p>
          <a:endParaRPr lang="ru-RU"/>
        </a:p>
      </dgm:t>
    </dgm:pt>
    <dgm:pt modelId="{7B84A4A7-17BF-435D-81F2-A067A8739685}">
      <dgm:prSet phldrT="[Текст]" custT="1"/>
      <dgm:spPr/>
      <dgm:t>
        <a:bodyPr/>
        <a:lstStyle/>
        <a:p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Управле-ние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доходами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A6E7C24-52B6-4BFF-AF20-9E69379CC229}" type="parTrans" cxnId="{A752343B-E04D-4942-9AC2-7C3C71A5AA47}">
      <dgm:prSet/>
      <dgm:spPr/>
      <dgm:t>
        <a:bodyPr/>
        <a:lstStyle/>
        <a:p>
          <a:endParaRPr lang="ru-RU"/>
        </a:p>
      </dgm:t>
    </dgm:pt>
    <dgm:pt modelId="{0A998A5D-B5CA-4EBA-8444-DE6311DB9392}" type="sibTrans" cxnId="{A752343B-E04D-4942-9AC2-7C3C71A5AA47}">
      <dgm:prSet/>
      <dgm:spPr/>
      <dgm:t>
        <a:bodyPr/>
        <a:lstStyle/>
        <a:p>
          <a:endParaRPr lang="ru-RU"/>
        </a:p>
      </dgm:t>
    </dgm:pt>
    <dgm:pt modelId="{E19AA2E4-B6BC-4919-B71F-147FC5AFC1DA}">
      <dgm:prSet phldrT="[Текст]" custT="1"/>
      <dgm:spPr/>
      <dgm:t>
        <a:bodyPr/>
        <a:lstStyle/>
        <a:p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Управле-ние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расхода-ми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AD16BF8-82B2-46F1-B033-455FD478CE64}" type="parTrans" cxnId="{6114B5F2-8DAA-4312-8887-652888B7A39D}">
      <dgm:prSet/>
      <dgm:spPr/>
      <dgm:t>
        <a:bodyPr/>
        <a:lstStyle/>
        <a:p>
          <a:endParaRPr lang="ru-RU"/>
        </a:p>
      </dgm:t>
    </dgm:pt>
    <dgm:pt modelId="{91A93C37-D188-473B-8463-A7F27051CA7E}" type="sibTrans" cxnId="{6114B5F2-8DAA-4312-8887-652888B7A39D}">
      <dgm:prSet/>
      <dgm:spPr/>
      <dgm:t>
        <a:bodyPr/>
        <a:lstStyle/>
        <a:p>
          <a:endParaRPr lang="ru-RU"/>
        </a:p>
      </dgm:t>
    </dgm:pt>
    <dgm:pt modelId="{9DE8F4ED-3578-4956-9531-94143A4DF650}">
      <dgm:prSet phldrT="[Текст]" phldr="1"/>
      <dgm:spPr/>
      <dgm:t>
        <a:bodyPr/>
        <a:lstStyle/>
        <a:p>
          <a:endParaRPr lang="ru-RU" dirty="0"/>
        </a:p>
      </dgm:t>
    </dgm:pt>
    <dgm:pt modelId="{948CACF2-EB0D-44FF-A1A4-AD390F87EA8A}" type="parTrans" cxnId="{DFC83806-B7A1-4A98-8A87-3D40C96BDB62}">
      <dgm:prSet/>
      <dgm:spPr/>
      <dgm:t>
        <a:bodyPr/>
        <a:lstStyle/>
        <a:p>
          <a:endParaRPr lang="ru-RU"/>
        </a:p>
      </dgm:t>
    </dgm:pt>
    <dgm:pt modelId="{00606D36-8502-4FB1-B0DC-1E8812376F8B}" type="sibTrans" cxnId="{DFC83806-B7A1-4A98-8A87-3D40C96BDB62}">
      <dgm:prSet/>
      <dgm:spPr/>
      <dgm:t>
        <a:bodyPr/>
        <a:lstStyle/>
        <a:p>
          <a:endParaRPr lang="ru-RU"/>
        </a:p>
      </dgm:t>
    </dgm:pt>
    <dgm:pt modelId="{E37FDC14-CF8B-42BD-83F8-2D2EC4ECABF3}">
      <dgm:prSet phldrT="[Текст]" custT="1"/>
      <dgm:spPr/>
      <dgm:t>
        <a:bodyPr/>
        <a:lstStyle/>
        <a:p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Управле-ние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закуп-ками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B8F9D62-CAF2-442D-8A1E-FFACFBC500E8}" type="parTrans" cxnId="{D0DA7395-2651-4F5B-BD44-DA1B964CC9C5}">
      <dgm:prSet/>
      <dgm:spPr/>
      <dgm:t>
        <a:bodyPr/>
        <a:lstStyle/>
        <a:p>
          <a:endParaRPr lang="ru-RU"/>
        </a:p>
      </dgm:t>
    </dgm:pt>
    <dgm:pt modelId="{4C3BEE16-AA5F-44FD-B14D-82FCB4B40D78}" type="sibTrans" cxnId="{D0DA7395-2651-4F5B-BD44-DA1B964CC9C5}">
      <dgm:prSet/>
      <dgm:spPr/>
      <dgm:t>
        <a:bodyPr/>
        <a:lstStyle/>
        <a:p>
          <a:endParaRPr lang="ru-RU"/>
        </a:p>
      </dgm:t>
    </dgm:pt>
    <dgm:pt modelId="{38F7EE60-7295-4FCE-A50C-C53D544BACCC}">
      <dgm:prSet phldrT="[Текст]" custT="1"/>
      <dgm:spPr/>
      <dgm:t>
        <a:bodyPr/>
        <a:lstStyle/>
        <a:p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Управле-ние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НФА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B428B74B-1EBC-4DF2-A5A6-BC2103A4B18E}" type="parTrans" cxnId="{DD0D6B83-0995-4590-9711-772D6A607E22}">
      <dgm:prSet/>
      <dgm:spPr/>
      <dgm:t>
        <a:bodyPr/>
        <a:lstStyle/>
        <a:p>
          <a:endParaRPr lang="ru-RU"/>
        </a:p>
      </dgm:t>
    </dgm:pt>
    <dgm:pt modelId="{F010FD1B-A9E7-41BF-A7A9-4B24761B2F54}" type="sibTrans" cxnId="{DD0D6B83-0995-4590-9711-772D6A607E22}">
      <dgm:prSet/>
      <dgm:spPr/>
      <dgm:t>
        <a:bodyPr/>
        <a:lstStyle/>
        <a:p>
          <a:endParaRPr lang="ru-RU"/>
        </a:p>
      </dgm:t>
    </dgm:pt>
    <dgm:pt modelId="{54F3ECFB-8772-47E9-B00F-35193F2E2829}">
      <dgm:prSet phldrT="[Текст]" custT="1"/>
      <dgm:spPr/>
      <dgm:t>
        <a:bodyPr/>
        <a:lstStyle/>
        <a:p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Управле-ние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кадрами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4516B84-426D-4947-B45D-0B6E37562CBE}" type="parTrans" cxnId="{B432C4FB-6D43-4EFB-B95A-2221176D1B15}">
      <dgm:prSet/>
      <dgm:spPr/>
      <dgm:t>
        <a:bodyPr/>
        <a:lstStyle/>
        <a:p>
          <a:endParaRPr lang="ru-RU"/>
        </a:p>
      </dgm:t>
    </dgm:pt>
    <dgm:pt modelId="{D1CC4D1C-587D-419D-B41D-AEBD41169BA0}" type="sibTrans" cxnId="{B432C4FB-6D43-4EFB-B95A-2221176D1B15}">
      <dgm:prSet/>
      <dgm:spPr/>
      <dgm:t>
        <a:bodyPr/>
        <a:lstStyle/>
        <a:p>
          <a:endParaRPr lang="ru-RU"/>
        </a:p>
      </dgm:t>
    </dgm:pt>
    <dgm:pt modelId="{C986EEB6-3647-4847-A8E3-9677DD365E39}">
      <dgm:prSet phldrT="[Текст]" custT="1"/>
      <dgm:spPr/>
      <dgm:t>
        <a:bodyPr/>
        <a:lstStyle/>
        <a:p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Управле-ние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долгом и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финакти-вами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833FCEE6-EB64-483E-BF62-EA3B52FB9CD7}" type="parTrans" cxnId="{61A3D6FF-BDDB-432B-8956-F238176BA876}">
      <dgm:prSet/>
      <dgm:spPr/>
      <dgm:t>
        <a:bodyPr/>
        <a:lstStyle/>
        <a:p>
          <a:endParaRPr lang="ru-RU"/>
        </a:p>
      </dgm:t>
    </dgm:pt>
    <dgm:pt modelId="{DB38AF25-0D0A-49B3-B878-37E1F141CBA8}" type="sibTrans" cxnId="{61A3D6FF-BDDB-432B-8956-F238176BA876}">
      <dgm:prSet/>
      <dgm:spPr/>
      <dgm:t>
        <a:bodyPr/>
        <a:lstStyle/>
        <a:p>
          <a:endParaRPr lang="ru-RU"/>
        </a:p>
      </dgm:t>
    </dgm:pt>
    <dgm:pt modelId="{C23F99EA-FC58-49E9-912A-EFEE48C33544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Анализ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эффек</a:t>
          </a: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тивности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2A5C215-F661-4533-A4C4-1F79F6E1B948}" type="parTrans" cxnId="{C848E20A-E70A-4C5C-8EB9-BA219A25D8ED}">
      <dgm:prSet/>
      <dgm:spPr/>
      <dgm:t>
        <a:bodyPr/>
        <a:lstStyle/>
        <a:p>
          <a:endParaRPr lang="ru-RU"/>
        </a:p>
      </dgm:t>
    </dgm:pt>
    <dgm:pt modelId="{0F3F5ECD-0C41-4F7E-A704-17E520C85EE3}" type="sibTrans" cxnId="{C848E20A-E70A-4C5C-8EB9-BA219A25D8ED}">
      <dgm:prSet/>
      <dgm:spPr/>
      <dgm:t>
        <a:bodyPr/>
        <a:lstStyle/>
        <a:p>
          <a:endParaRPr lang="ru-RU"/>
        </a:p>
      </dgm:t>
    </dgm:pt>
    <dgm:pt modelId="{ABE7EF8E-2939-4E60-9EA5-1D2D6C29365B}">
      <dgm:prSet phldrT="[Текст]"/>
      <dgm:spPr/>
      <dgm:t>
        <a:bodyPr/>
        <a:lstStyle/>
        <a:p>
          <a:endParaRPr lang="ru-RU" dirty="0"/>
        </a:p>
      </dgm:t>
    </dgm:pt>
    <dgm:pt modelId="{DE85C928-073C-4903-862C-DF293B50C81B}" type="parTrans" cxnId="{F53927D2-273B-4981-BC3F-5AFCAB1842FF}">
      <dgm:prSet/>
      <dgm:spPr/>
      <dgm:t>
        <a:bodyPr/>
        <a:lstStyle/>
        <a:p>
          <a:endParaRPr lang="ru-RU"/>
        </a:p>
      </dgm:t>
    </dgm:pt>
    <dgm:pt modelId="{41DDCA23-9D37-43C9-9FD5-B010FD63630C}" type="sibTrans" cxnId="{F53927D2-273B-4981-BC3F-5AFCAB1842FF}">
      <dgm:prSet/>
      <dgm:spPr/>
      <dgm:t>
        <a:bodyPr/>
        <a:lstStyle/>
        <a:p>
          <a:endParaRPr lang="ru-RU"/>
        </a:p>
      </dgm:t>
    </dgm:pt>
    <dgm:pt modelId="{91911F6B-AE26-4CC1-AD23-8BF64E3D4B21}">
      <dgm:prSet phldrT="[Текст]"/>
      <dgm:spPr/>
      <dgm:t>
        <a:bodyPr/>
        <a:lstStyle/>
        <a:p>
          <a:endParaRPr lang="ru-RU" dirty="0"/>
        </a:p>
      </dgm:t>
    </dgm:pt>
    <dgm:pt modelId="{F152ADC6-27DE-423D-8273-AA7331AF7EEC}" type="parTrans" cxnId="{39F1A8CC-5F07-4CBF-9B7D-7732F642D54A}">
      <dgm:prSet/>
      <dgm:spPr/>
      <dgm:t>
        <a:bodyPr/>
        <a:lstStyle/>
        <a:p>
          <a:endParaRPr lang="ru-RU"/>
        </a:p>
      </dgm:t>
    </dgm:pt>
    <dgm:pt modelId="{1EDEC79C-D702-4F7F-AFBB-29C64C4F268B}" type="sibTrans" cxnId="{39F1A8CC-5F07-4CBF-9B7D-7732F642D54A}">
      <dgm:prSet/>
      <dgm:spPr/>
      <dgm:t>
        <a:bodyPr/>
        <a:lstStyle/>
        <a:p>
          <a:endParaRPr lang="ru-RU"/>
        </a:p>
      </dgm:t>
    </dgm:pt>
    <dgm:pt modelId="{2A35F067-9604-4CA1-87E5-8B90D8556A9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Финансовый контроль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D82F5DA-B602-4D3F-A7CC-10F28AD5193E}" type="parTrans" cxnId="{AD1A0691-20E2-4E99-A8D9-12A9DD02B766}">
      <dgm:prSet/>
      <dgm:spPr/>
      <dgm:t>
        <a:bodyPr/>
        <a:lstStyle/>
        <a:p>
          <a:endParaRPr lang="ru-RU"/>
        </a:p>
      </dgm:t>
    </dgm:pt>
    <dgm:pt modelId="{36BDA125-B0AD-447A-A559-6BF91B0AEB35}" type="sibTrans" cxnId="{AD1A0691-20E2-4E99-A8D9-12A9DD02B766}">
      <dgm:prSet/>
      <dgm:spPr/>
      <dgm:t>
        <a:bodyPr/>
        <a:lstStyle/>
        <a:p>
          <a:endParaRPr lang="ru-RU"/>
        </a:p>
      </dgm:t>
    </dgm:pt>
    <dgm:pt modelId="{C4F166B1-54A4-4B11-8927-074CA1B7CBF6}">
      <dgm:prSet/>
      <dgm:spPr/>
      <dgm:t>
        <a:bodyPr/>
        <a:lstStyle/>
        <a:p>
          <a:endParaRPr lang="ru-RU" dirty="0"/>
        </a:p>
      </dgm:t>
    </dgm:pt>
    <dgm:pt modelId="{339CFECD-2C11-451E-AC1A-5781DCEA833B}" type="parTrans" cxnId="{445180B9-51AC-4174-9E7D-744B82113DEE}">
      <dgm:prSet/>
      <dgm:spPr/>
      <dgm:t>
        <a:bodyPr/>
        <a:lstStyle/>
        <a:p>
          <a:endParaRPr lang="ru-RU"/>
        </a:p>
      </dgm:t>
    </dgm:pt>
    <dgm:pt modelId="{E57A048B-666B-4C07-87BE-626DC628F1B9}" type="sibTrans" cxnId="{445180B9-51AC-4174-9E7D-744B82113DEE}">
      <dgm:prSet/>
      <dgm:spPr/>
      <dgm:t>
        <a:bodyPr/>
        <a:lstStyle/>
        <a:p>
          <a:endParaRPr lang="ru-RU"/>
        </a:p>
      </dgm:t>
    </dgm:pt>
    <dgm:pt modelId="{A872ECCC-BF62-40D0-85BA-596684F128FB}">
      <dgm:prSet custLinFactX="-200000" custLinFactNeighborX="-243673" custLinFactNeighborY="-49863"/>
      <dgm:spPr/>
      <dgm:t>
        <a:bodyPr/>
        <a:lstStyle/>
        <a:p>
          <a:endParaRPr lang="ru-RU" dirty="0"/>
        </a:p>
      </dgm:t>
    </dgm:pt>
    <dgm:pt modelId="{C40326CD-8A0D-403E-A723-AE357721B996}" type="parTrans" cxnId="{0C5B5D00-62CF-4C51-A23C-9774E1DEC0FF}">
      <dgm:prSet/>
      <dgm:spPr/>
      <dgm:t>
        <a:bodyPr/>
        <a:lstStyle/>
        <a:p>
          <a:endParaRPr lang="ru-RU"/>
        </a:p>
      </dgm:t>
    </dgm:pt>
    <dgm:pt modelId="{9A437DFD-4629-4945-9826-8BC33DCDC356}" type="sibTrans" cxnId="{0C5B5D00-62CF-4C51-A23C-9774E1DEC0FF}">
      <dgm:prSet/>
      <dgm:spPr/>
      <dgm:t>
        <a:bodyPr/>
        <a:lstStyle/>
        <a:p>
          <a:endParaRPr lang="ru-RU"/>
        </a:p>
      </dgm:t>
    </dgm:pt>
    <dgm:pt modelId="{11FF545F-26CC-471C-8C3D-C23D3E057ACC}">
      <dgm:prSet phldrT="[Текст]" custT="1"/>
      <dgm:spPr/>
      <dgm:t>
        <a:bodyPr/>
        <a:lstStyle/>
        <a:p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Управле-ние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ден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ср-вами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0D7CB73-F2BF-4187-A446-53FB674A3C9C}" type="parTrans" cxnId="{20C0820D-C15D-4775-8A84-C94BAB53ECD3}">
      <dgm:prSet/>
      <dgm:spPr/>
      <dgm:t>
        <a:bodyPr/>
        <a:lstStyle/>
        <a:p>
          <a:endParaRPr lang="ru-RU"/>
        </a:p>
      </dgm:t>
    </dgm:pt>
    <dgm:pt modelId="{E15820AE-397A-417A-B5DB-37A5DE3E15B3}" type="sibTrans" cxnId="{20C0820D-C15D-4775-8A84-C94BAB53ECD3}">
      <dgm:prSet/>
      <dgm:spPr/>
      <dgm:t>
        <a:bodyPr/>
        <a:lstStyle/>
        <a:p>
          <a:endParaRPr lang="ru-RU"/>
        </a:p>
      </dgm:t>
    </dgm:pt>
    <dgm:pt modelId="{0E151F79-5D1A-4A99-B006-6F8D948BC7C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Учет и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отчет-ность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0385FDD-8BB6-4979-8073-2951601F0ACB}" type="parTrans" cxnId="{0289BACC-71D9-47D9-A8AB-0A59C9D3485F}">
      <dgm:prSet/>
      <dgm:spPr/>
      <dgm:t>
        <a:bodyPr/>
        <a:lstStyle/>
        <a:p>
          <a:endParaRPr lang="ru-RU"/>
        </a:p>
      </dgm:t>
    </dgm:pt>
    <dgm:pt modelId="{F099FF0A-1D70-483B-9FE1-AF943E220C7E}" type="sibTrans" cxnId="{0289BACC-71D9-47D9-A8AB-0A59C9D3485F}">
      <dgm:prSet/>
      <dgm:spPr/>
      <dgm:t>
        <a:bodyPr/>
        <a:lstStyle/>
        <a:p>
          <a:endParaRPr lang="ru-RU"/>
        </a:p>
      </dgm:t>
    </dgm:pt>
    <dgm:pt modelId="{BBD99630-2CE1-4658-BABC-9614E44424FB}" type="pres">
      <dgm:prSet presAssocID="{21F07421-3F54-4801-A350-04EB6FD120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2B3F6-CBD5-4150-8628-D4229688CE9B}" type="pres">
      <dgm:prSet presAssocID="{4581958D-8BD2-447E-9C17-C167860AB1CB}" presName="centerShape" presStyleLbl="node0" presStyleIdx="0" presStyleCnt="1" custScaleX="181714" custScaleY="181945"/>
      <dgm:spPr/>
      <dgm:t>
        <a:bodyPr/>
        <a:lstStyle/>
        <a:p>
          <a:endParaRPr lang="ru-RU"/>
        </a:p>
      </dgm:t>
    </dgm:pt>
    <dgm:pt modelId="{C80E31BC-C88B-48DE-884C-9A3C97985AB3}" type="pres">
      <dgm:prSet presAssocID="{07F7D435-44CC-4C9D-8F44-925CC0C73C64}" presName="node" presStyleLbl="node1" presStyleIdx="0" presStyleCnt="11" custScaleX="125866" custScaleY="127071" custRadScaleRad="94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62275-1B31-4BA9-A9BD-A47F1D914B11}" type="pres">
      <dgm:prSet presAssocID="{07F7D435-44CC-4C9D-8F44-925CC0C73C64}" presName="dummy" presStyleCnt="0"/>
      <dgm:spPr/>
      <dgm:t>
        <a:bodyPr/>
        <a:lstStyle/>
        <a:p>
          <a:endParaRPr lang="ru-RU"/>
        </a:p>
      </dgm:t>
    </dgm:pt>
    <dgm:pt modelId="{3E0ADF71-85C7-4407-BBBC-BDBC54B68CA8}" type="pres">
      <dgm:prSet presAssocID="{0C037026-052B-41DA-A821-EC951A6AFF7B}" presName="sibTrans" presStyleLbl="sibTrans2D1" presStyleIdx="0" presStyleCnt="11"/>
      <dgm:spPr/>
      <dgm:t>
        <a:bodyPr/>
        <a:lstStyle/>
        <a:p>
          <a:endParaRPr lang="ru-RU"/>
        </a:p>
      </dgm:t>
    </dgm:pt>
    <dgm:pt modelId="{E4A484A6-2C02-4007-A9C4-CE66B1B9A1A7}" type="pres">
      <dgm:prSet presAssocID="{0E151F79-5D1A-4A99-B006-6F8D948BC7CC}" presName="node" presStyleLbl="node1" presStyleIdx="1" presStyleCnt="11" custScaleX="125866" custScaleY="12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F748B-97C2-4448-AA89-D1BA0DB44851}" type="pres">
      <dgm:prSet presAssocID="{0E151F79-5D1A-4A99-B006-6F8D948BC7CC}" presName="dummy" presStyleCnt="0"/>
      <dgm:spPr/>
    </dgm:pt>
    <dgm:pt modelId="{9932C85F-6A1E-493A-84E1-8189D80EAFAF}" type="pres">
      <dgm:prSet presAssocID="{F099FF0A-1D70-483B-9FE1-AF943E220C7E}" presName="sibTrans" presStyleLbl="sibTrans2D1" presStyleIdx="1" presStyleCnt="11"/>
      <dgm:spPr/>
      <dgm:t>
        <a:bodyPr/>
        <a:lstStyle/>
        <a:p>
          <a:endParaRPr lang="ru-RU"/>
        </a:p>
      </dgm:t>
    </dgm:pt>
    <dgm:pt modelId="{A4EE94DA-CE32-4EBF-8E6F-FA33F8B0BBF2}" type="pres">
      <dgm:prSet presAssocID="{7B84A4A7-17BF-435D-81F2-A067A8739685}" presName="node" presStyleLbl="node1" presStyleIdx="2" presStyleCnt="11" custScaleX="125866" custScaleY="12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A11A9-97A5-4CCC-8D0F-D32467C27769}" type="pres">
      <dgm:prSet presAssocID="{7B84A4A7-17BF-435D-81F2-A067A8739685}" presName="dummy" presStyleCnt="0"/>
      <dgm:spPr/>
      <dgm:t>
        <a:bodyPr/>
        <a:lstStyle/>
        <a:p>
          <a:endParaRPr lang="ru-RU"/>
        </a:p>
      </dgm:t>
    </dgm:pt>
    <dgm:pt modelId="{4C354870-EA1C-4B2A-9278-34BCECF673BA}" type="pres">
      <dgm:prSet presAssocID="{0A998A5D-B5CA-4EBA-8444-DE6311DB9392}" presName="sibTrans" presStyleLbl="sibTrans2D1" presStyleIdx="2" presStyleCnt="11" custLinFactNeighborX="576" custRadScaleRad="37911" custRadScaleInc="-2147483648"/>
      <dgm:spPr/>
      <dgm:t>
        <a:bodyPr/>
        <a:lstStyle/>
        <a:p>
          <a:endParaRPr lang="ru-RU"/>
        </a:p>
      </dgm:t>
    </dgm:pt>
    <dgm:pt modelId="{A8E12472-F5BC-4ADD-B35F-D3DA4300BB23}" type="pres">
      <dgm:prSet presAssocID="{E19AA2E4-B6BC-4919-B71F-147FC5AFC1DA}" presName="node" presStyleLbl="node1" presStyleIdx="3" presStyleCnt="11" custScaleX="125866" custScaleY="12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0F19F-0C42-4593-89CA-013D50F271C9}" type="pres">
      <dgm:prSet presAssocID="{E19AA2E4-B6BC-4919-B71F-147FC5AFC1DA}" presName="dummy" presStyleCnt="0"/>
      <dgm:spPr/>
      <dgm:t>
        <a:bodyPr/>
        <a:lstStyle/>
        <a:p>
          <a:endParaRPr lang="ru-RU"/>
        </a:p>
      </dgm:t>
    </dgm:pt>
    <dgm:pt modelId="{8567AEE3-1833-43CB-8A23-0157EC0BB80F}" type="pres">
      <dgm:prSet presAssocID="{91A93C37-D188-473B-8463-A7F27051CA7E}" presName="sibTrans" presStyleLbl="sibTrans2D1" presStyleIdx="3" presStyleCnt="11" custScaleX="103739"/>
      <dgm:spPr/>
      <dgm:t>
        <a:bodyPr/>
        <a:lstStyle/>
        <a:p>
          <a:endParaRPr lang="ru-RU"/>
        </a:p>
      </dgm:t>
    </dgm:pt>
    <dgm:pt modelId="{A6F2822A-78D1-4DE6-A2E2-8410BF6F16EB}" type="pres">
      <dgm:prSet presAssocID="{E37FDC14-CF8B-42BD-83F8-2D2EC4ECABF3}" presName="node" presStyleLbl="node1" presStyleIdx="4" presStyleCnt="11" custScaleX="125866" custScaleY="12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CD789-1156-4F71-B036-81C43ECCEEB2}" type="pres">
      <dgm:prSet presAssocID="{E37FDC14-CF8B-42BD-83F8-2D2EC4ECABF3}" presName="dummy" presStyleCnt="0"/>
      <dgm:spPr/>
      <dgm:t>
        <a:bodyPr/>
        <a:lstStyle/>
        <a:p>
          <a:endParaRPr lang="ru-RU"/>
        </a:p>
      </dgm:t>
    </dgm:pt>
    <dgm:pt modelId="{E4907158-12D8-4E55-80C5-16F4132C0FA1}" type="pres">
      <dgm:prSet presAssocID="{4C3BEE16-AA5F-44FD-B14D-82FCB4B40D78}" presName="sibTrans" presStyleLbl="sibTrans2D1" presStyleIdx="4" presStyleCnt="11"/>
      <dgm:spPr/>
      <dgm:t>
        <a:bodyPr/>
        <a:lstStyle/>
        <a:p>
          <a:endParaRPr lang="ru-RU"/>
        </a:p>
      </dgm:t>
    </dgm:pt>
    <dgm:pt modelId="{F26F49B2-C5A5-4C5C-BB4F-48A0AC3FE7CC}" type="pres">
      <dgm:prSet presAssocID="{38F7EE60-7295-4FCE-A50C-C53D544BACCC}" presName="node" presStyleLbl="node1" presStyleIdx="5" presStyleCnt="11" custScaleX="125866" custScaleY="127071" custRadScaleRad="97203" custRadScaleInc="-4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85647-ED7B-4931-8034-7A5B93A9AB37}" type="pres">
      <dgm:prSet presAssocID="{38F7EE60-7295-4FCE-A50C-C53D544BACCC}" presName="dummy" presStyleCnt="0"/>
      <dgm:spPr/>
      <dgm:t>
        <a:bodyPr/>
        <a:lstStyle/>
        <a:p>
          <a:endParaRPr lang="ru-RU"/>
        </a:p>
      </dgm:t>
    </dgm:pt>
    <dgm:pt modelId="{6EDA9A55-6CDB-488E-910F-BEE16B0782F4}" type="pres">
      <dgm:prSet presAssocID="{F010FD1B-A9E7-41BF-A7A9-4B24761B2F54}" presName="sibTrans" presStyleLbl="sibTrans2D1" presStyleIdx="5" presStyleCnt="11"/>
      <dgm:spPr/>
      <dgm:t>
        <a:bodyPr/>
        <a:lstStyle/>
        <a:p>
          <a:endParaRPr lang="ru-RU"/>
        </a:p>
      </dgm:t>
    </dgm:pt>
    <dgm:pt modelId="{F38437AE-E8EC-4EE1-A9CB-EFDF237B8D17}" type="pres">
      <dgm:prSet presAssocID="{11FF545F-26CC-471C-8C3D-C23D3E057ACC}" presName="node" presStyleLbl="node1" presStyleIdx="6" presStyleCnt="11" custScaleX="125866" custScaleY="127071" custRadScaleRad="97203" custRadScaleInc="4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C8A88-A44D-43D8-9ADF-0635224062BC}" type="pres">
      <dgm:prSet presAssocID="{11FF545F-26CC-471C-8C3D-C23D3E057ACC}" presName="dummy" presStyleCnt="0"/>
      <dgm:spPr/>
    </dgm:pt>
    <dgm:pt modelId="{91F681BA-B12A-49DD-ABC3-075D63B5E081}" type="pres">
      <dgm:prSet presAssocID="{E15820AE-397A-417A-B5DB-37A5DE3E15B3}" presName="sibTrans" presStyleLbl="sibTrans2D1" presStyleIdx="6" presStyleCnt="11"/>
      <dgm:spPr/>
      <dgm:t>
        <a:bodyPr/>
        <a:lstStyle/>
        <a:p>
          <a:endParaRPr lang="ru-RU"/>
        </a:p>
      </dgm:t>
    </dgm:pt>
    <dgm:pt modelId="{0F105140-3873-4F30-96D4-58893C3F9D37}" type="pres">
      <dgm:prSet presAssocID="{54F3ECFB-8772-47E9-B00F-35193F2E2829}" presName="node" presStyleLbl="node1" presStyleIdx="7" presStyleCnt="11" custScaleX="125866" custScaleY="12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FFC7E-4EE4-4C53-B292-96561B1E20CC}" type="pres">
      <dgm:prSet presAssocID="{54F3ECFB-8772-47E9-B00F-35193F2E2829}" presName="dummy" presStyleCnt="0"/>
      <dgm:spPr/>
      <dgm:t>
        <a:bodyPr/>
        <a:lstStyle/>
        <a:p>
          <a:endParaRPr lang="ru-RU"/>
        </a:p>
      </dgm:t>
    </dgm:pt>
    <dgm:pt modelId="{2FCB6DAE-FBA5-461E-B592-57E5014BE11C}" type="pres">
      <dgm:prSet presAssocID="{D1CC4D1C-587D-419D-B41D-AEBD41169BA0}" presName="sibTrans" presStyleLbl="sibTrans2D1" presStyleIdx="7" presStyleCnt="11"/>
      <dgm:spPr/>
      <dgm:t>
        <a:bodyPr/>
        <a:lstStyle/>
        <a:p>
          <a:endParaRPr lang="ru-RU"/>
        </a:p>
      </dgm:t>
    </dgm:pt>
    <dgm:pt modelId="{796D8195-DF11-4A17-8FD8-DCAFDA9EB6F5}" type="pres">
      <dgm:prSet presAssocID="{C986EEB6-3647-4847-A8E3-9677DD365E39}" presName="node" presStyleLbl="node1" presStyleIdx="8" presStyleCnt="11" custScaleX="125866" custScaleY="12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7C397-3BCB-497A-8881-4FD64D024F04}" type="pres">
      <dgm:prSet presAssocID="{C986EEB6-3647-4847-A8E3-9677DD365E39}" presName="dummy" presStyleCnt="0"/>
      <dgm:spPr/>
      <dgm:t>
        <a:bodyPr/>
        <a:lstStyle/>
        <a:p>
          <a:endParaRPr lang="ru-RU"/>
        </a:p>
      </dgm:t>
    </dgm:pt>
    <dgm:pt modelId="{5D8B07D2-4362-4FD3-9E18-E51054859291}" type="pres">
      <dgm:prSet presAssocID="{DB38AF25-0D0A-49B3-B878-37E1F141CBA8}" presName="sibTrans" presStyleLbl="sibTrans2D1" presStyleIdx="8" presStyleCnt="11"/>
      <dgm:spPr/>
      <dgm:t>
        <a:bodyPr/>
        <a:lstStyle/>
        <a:p>
          <a:endParaRPr lang="ru-RU"/>
        </a:p>
      </dgm:t>
    </dgm:pt>
    <dgm:pt modelId="{BC767401-D894-418A-9A92-6DFCC3D1076F}" type="pres">
      <dgm:prSet presAssocID="{C23F99EA-FC58-49E9-912A-EFEE48C33544}" presName="node" presStyleLbl="node1" presStyleIdx="9" presStyleCnt="11" custScaleX="125866" custScaleY="12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5A0A2-1CF7-4486-92A7-8ED0515DF4E4}" type="pres">
      <dgm:prSet presAssocID="{C23F99EA-FC58-49E9-912A-EFEE48C33544}" presName="dummy" presStyleCnt="0"/>
      <dgm:spPr/>
      <dgm:t>
        <a:bodyPr/>
        <a:lstStyle/>
        <a:p>
          <a:endParaRPr lang="ru-RU"/>
        </a:p>
      </dgm:t>
    </dgm:pt>
    <dgm:pt modelId="{DB14C1FA-6875-4637-A5D8-64FE3DCABEED}" type="pres">
      <dgm:prSet presAssocID="{0F3F5ECD-0C41-4F7E-A704-17E520C85EE3}" presName="sibTrans" presStyleLbl="sibTrans2D1" presStyleIdx="9" presStyleCnt="11"/>
      <dgm:spPr/>
      <dgm:t>
        <a:bodyPr/>
        <a:lstStyle/>
        <a:p>
          <a:endParaRPr lang="ru-RU"/>
        </a:p>
      </dgm:t>
    </dgm:pt>
    <dgm:pt modelId="{0696810F-9F27-4160-88B7-69198D6069EC}" type="pres">
      <dgm:prSet presAssocID="{2A35F067-9604-4CA1-87E5-8B90D8556A98}" presName="node" presStyleLbl="node1" presStyleIdx="10" presStyleCnt="11" custScaleX="134929" custScaleY="12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E943C-C293-4B99-B471-B24217A07858}" type="pres">
      <dgm:prSet presAssocID="{2A35F067-9604-4CA1-87E5-8B90D8556A98}" presName="dummy" presStyleCnt="0"/>
      <dgm:spPr/>
      <dgm:t>
        <a:bodyPr/>
        <a:lstStyle/>
        <a:p>
          <a:endParaRPr lang="ru-RU"/>
        </a:p>
      </dgm:t>
    </dgm:pt>
    <dgm:pt modelId="{839735AF-292C-49ED-BAC9-12B861CAB167}" type="pres">
      <dgm:prSet presAssocID="{36BDA125-B0AD-447A-A559-6BF91B0AEB35}" presName="sibTrans" presStyleLbl="sibTrans2D1" presStyleIdx="10" presStyleCnt="11"/>
      <dgm:spPr/>
      <dgm:t>
        <a:bodyPr/>
        <a:lstStyle/>
        <a:p>
          <a:endParaRPr lang="ru-RU"/>
        </a:p>
      </dgm:t>
    </dgm:pt>
  </dgm:ptLst>
  <dgm:cxnLst>
    <dgm:cxn modelId="{83BD4440-8E2C-48F0-A935-0EE792BC81B0}" type="presOf" srcId="{07F7D435-44CC-4C9D-8F44-925CC0C73C64}" destId="{C80E31BC-C88B-48DE-884C-9A3C97985AB3}" srcOrd="0" destOrd="0" presId="urn:microsoft.com/office/officeart/2005/8/layout/radial6"/>
    <dgm:cxn modelId="{D0DA7395-2651-4F5B-BD44-DA1B964CC9C5}" srcId="{4581958D-8BD2-447E-9C17-C167860AB1CB}" destId="{E37FDC14-CF8B-42BD-83F8-2D2EC4ECABF3}" srcOrd="4" destOrd="0" parTransId="{1B8F9D62-CAF2-442D-8A1E-FFACFBC500E8}" sibTransId="{4C3BEE16-AA5F-44FD-B14D-82FCB4B40D78}"/>
    <dgm:cxn modelId="{C848E20A-E70A-4C5C-8EB9-BA219A25D8ED}" srcId="{4581958D-8BD2-447E-9C17-C167860AB1CB}" destId="{C23F99EA-FC58-49E9-912A-EFEE48C33544}" srcOrd="9" destOrd="0" parTransId="{C2A5C215-F661-4533-A4C4-1F79F6E1B948}" sibTransId="{0F3F5ECD-0C41-4F7E-A704-17E520C85EE3}"/>
    <dgm:cxn modelId="{2A9BC72D-1281-457B-81FA-4774EBB23293}" type="presOf" srcId="{0A998A5D-B5CA-4EBA-8444-DE6311DB9392}" destId="{4C354870-EA1C-4B2A-9278-34BCECF673BA}" srcOrd="0" destOrd="0" presId="urn:microsoft.com/office/officeart/2005/8/layout/radial6"/>
    <dgm:cxn modelId="{5C2266C5-3726-49C1-927D-F71E69A2648C}" type="presOf" srcId="{E19AA2E4-B6BC-4919-B71F-147FC5AFC1DA}" destId="{A8E12472-F5BC-4ADD-B35F-D3DA4300BB23}" srcOrd="0" destOrd="0" presId="urn:microsoft.com/office/officeart/2005/8/layout/radial6"/>
    <dgm:cxn modelId="{AE37BDBD-FDFC-4693-94D2-61C0EF330460}" type="presOf" srcId="{DB38AF25-0D0A-49B3-B878-37E1F141CBA8}" destId="{5D8B07D2-4362-4FD3-9E18-E51054859291}" srcOrd="0" destOrd="0" presId="urn:microsoft.com/office/officeart/2005/8/layout/radial6"/>
    <dgm:cxn modelId="{87715672-53C3-4104-8661-9F33617B90A4}" srcId="{4581958D-8BD2-447E-9C17-C167860AB1CB}" destId="{07F7D435-44CC-4C9D-8F44-925CC0C73C64}" srcOrd="0" destOrd="0" parTransId="{971A41F6-4805-45EE-A8E3-DFE89F69FA92}" sibTransId="{0C037026-052B-41DA-A821-EC951A6AFF7B}"/>
    <dgm:cxn modelId="{445180B9-51AC-4174-9E7D-744B82113DEE}" srcId="{21F07421-3F54-4801-A350-04EB6FD120DC}" destId="{C4F166B1-54A4-4B11-8927-074CA1B7CBF6}" srcOrd="2" destOrd="0" parTransId="{339CFECD-2C11-451E-AC1A-5781DCEA833B}" sibTransId="{E57A048B-666B-4C07-87BE-626DC628F1B9}"/>
    <dgm:cxn modelId="{0289BACC-71D9-47D9-A8AB-0A59C9D3485F}" srcId="{4581958D-8BD2-447E-9C17-C167860AB1CB}" destId="{0E151F79-5D1A-4A99-B006-6F8D948BC7CC}" srcOrd="1" destOrd="0" parTransId="{70385FDD-8BB6-4979-8073-2951601F0ACB}" sibTransId="{F099FF0A-1D70-483B-9FE1-AF943E220C7E}"/>
    <dgm:cxn modelId="{6C06CB8D-D992-4CB4-80C4-7B371C652112}" type="presOf" srcId="{0C037026-052B-41DA-A821-EC951A6AFF7B}" destId="{3E0ADF71-85C7-4407-BBBC-BDBC54B68CA8}" srcOrd="0" destOrd="0" presId="urn:microsoft.com/office/officeart/2005/8/layout/radial6"/>
    <dgm:cxn modelId="{9F4228EB-1387-4E31-BA97-0377C923B9E9}" srcId="{21F07421-3F54-4801-A350-04EB6FD120DC}" destId="{4581958D-8BD2-447E-9C17-C167860AB1CB}" srcOrd="0" destOrd="0" parTransId="{F7361EA7-4DB2-4164-871C-A993CF1768C7}" sibTransId="{89ABDA41-B171-4B4E-A5EA-8C6432E696FC}"/>
    <dgm:cxn modelId="{39F1A8CC-5F07-4CBF-9B7D-7732F642D54A}" srcId="{ABE7EF8E-2939-4E60-9EA5-1D2D6C29365B}" destId="{91911F6B-AE26-4CC1-AD23-8BF64E3D4B21}" srcOrd="0" destOrd="0" parTransId="{F152ADC6-27DE-423D-8273-AA7331AF7EEC}" sibTransId="{1EDEC79C-D702-4F7F-AFBB-29C64C4F268B}"/>
    <dgm:cxn modelId="{DD0D6B83-0995-4590-9711-772D6A607E22}" srcId="{4581958D-8BD2-447E-9C17-C167860AB1CB}" destId="{38F7EE60-7295-4FCE-A50C-C53D544BACCC}" srcOrd="5" destOrd="0" parTransId="{B428B74B-1EBC-4DF2-A5A6-BC2103A4B18E}" sibTransId="{F010FD1B-A9E7-41BF-A7A9-4B24761B2F54}"/>
    <dgm:cxn modelId="{A8FD6691-598E-49B8-A9B4-B85F240537E2}" type="presOf" srcId="{F099FF0A-1D70-483B-9FE1-AF943E220C7E}" destId="{9932C85F-6A1E-493A-84E1-8189D80EAFAF}" srcOrd="0" destOrd="0" presId="urn:microsoft.com/office/officeart/2005/8/layout/radial6"/>
    <dgm:cxn modelId="{517AC4CF-A15B-4ED6-8CCD-5563D3BBF364}" type="presOf" srcId="{38F7EE60-7295-4FCE-A50C-C53D544BACCC}" destId="{F26F49B2-C5A5-4C5C-BB4F-48A0AC3FE7CC}" srcOrd="0" destOrd="0" presId="urn:microsoft.com/office/officeart/2005/8/layout/radial6"/>
    <dgm:cxn modelId="{6DF10829-4E49-4362-9518-BC037148D079}" type="presOf" srcId="{11FF545F-26CC-471C-8C3D-C23D3E057ACC}" destId="{F38437AE-E8EC-4EE1-A9CB-EFDF237B8D17}" srcOrd="0" destOrd="0" presId="urn:microsoft.com/office/officeart/2005/8/layout/radial6"/>
    <dgm:cxn modelId="{6C45A8AA-48B3-4333-97A7-92A51D010D9A}" type="presOf" srcId="{0F3F5ECD-0C41-4F7E-A704-17E520C85EE3}" destId="{DB14C1FA-6875-4637-A5D8-64FE3DCABEED}" srcOrd="0" destOrd="0" presId="urn:microsoft.com/office/officeart/2005/8/layout/radial6"/>
    <dgm:cxn modelId="{AD1A0691-20E2-4E99-A8D9-12A9DD02B766}" srcId="{4581958D-8BD2-447E-9C17-C167860AB1CB}" destId="{2A35F067-9604-4CA1-87E5-8B90D8556A98}" srcOrd="10" destOrd="0" parTransId="{7D82F5DA-B602-4D3F-A7CC-10F28AD5193E}" sibTransId="{36BDA125-B0AD-447A-A559-6BF91B0AEB35}"/>
    <dgm:cxn modelId="{61A3D6FF-BDDB-432B-8956-F238176BA876}" srcId="{4581958D-8BD2-447E-9C17-C167860AB1CB}" destId="{C986EEB6-3647-4847-A8E3-9677DD365E39}" srcOrd="8" destOrd="0" parTransId="{833FCEE6-EB64-483E-BF62-EA3B52FB9CD7}" sibTransId="{DB38AF25-0D0A-49B3-B878-37E1F141CBA8}"/>
    <dgm:cxn modelId="{A752343B-E04D-4942-9AC2-7C3C71A5AA47}" srcId="{4581958D-8BD2-447E-9C17-C167860AB1CB}" destId="{7B84A4A7-17BF-435D-81F2-A067A8739685}" srcOrd="2" destOrd="0" parTransId="{9A6E7C24-52B6-4BFF-AF20-9E69379CC229}" sibTransId="{0A998A5D-B5CA-4EBA-8444-DE6311DB9392}"/>
    <dgm:cxn modelId="{DD11AEDC-1158-46FD-B079-66EDBDF7F9F1}" type="presOf" srcId="{36BDA125-B0AD-447A-A559-6BF91B0AEB35}" destId="{839735AF-292C-49ED-BAC9-12B861CAB167}" srcOrd="0" destOrd="0" presId="urn:microsoft.com/office/officeart/2005/8/layout/radial6"/>
    <dgm:cxn modelId="{7F780DCA-F486-4C0F-9221-CA0587C0544A}" type="presOf" srcId="{4581958D-8BD2-447E-9C17-C167860AB1CB}" destId="{69B2B3F6-CBD5-4150-8628-D4229688CE9B}" srcOrd="0" destOrd="0" presId="urn:microsoft.com/office/officeart/2005/8/layout/radial6"/>
    <dgm:cxn modelId="{45541F80-27C9-4FB2-A32B-D0813453782D}" type="presOf" srcId="{21F07421-3F54-4801-A350-04EB6FD120DC}" destId="{BBD99630-2CE1-4658-BABC-9614E44424FB}" srcOrd="0" destOrd="0" presId="urn:microsoft.com/office/officeart/2005/8/layout/radial6"/>
    <dgm:cxn modelId="{4634BD23-2BC4-41A3-9B4E-D0A88B1D3B46}" type="presOf" srcId="{C986EEB6-3647-4847-A8E3-9677DD365E39}" destId="{796D8195-DF11-4A17-8FD8-DCAFDA9EB6F5}" srcOrd="0" destOrd="0" presId="urn:microsoft.com/office/officeart/2005/8/layout/radial6"/>
    <dgm:cxn modelId="{B432C4FB-6D43-4EFB-B95A-2221176D1B15}" srcId="{4581958D-8BD2-447E-9C17-C167860AB1CB}" destId="{54F3ECFB-8772-47E9-B00F-35193F2E2829}" srcOrd="7" destOrd="0" parTransId="{C4516B84-426D-4947-B45D-0B6E37562CBE}" sibTransId="{D1CC4D1C-587D-419D-B41D-AEBD41169BA0}"/>
    <dgm:cxn modelId="{20C0820D-C15D-4775-8A84-C94BAB53ECD3}" srcId="{4581958D-8BD2-447E-9C17-C167860AB1CB}" destId="{11FF545F-26CC-471C-8C3D-C23D3E057ACC}" srcOrd="6" destOrd="0" parTransId="{60D7CB73-F2BF-4187-A446-53FB674A3C9C}" sibTransId="{E15820AE-397A-417A-B5DB-37A5DE3E15B3}"/>
    <dgm:cxn modelId="{0C5B5D00-62CF-4C51-A23C-9774E1DEC0FF}" srcId="{21F07421-3F54-4801-A350-04EB6FD120DC}" destId="{A872ECCC-BF62-40D0-85BA-596684F128FB}" srcOrd="3" destOrd="0" parTransId="{C40326CD-8A0D-403E-A723-AE357721B996}" sibTransId="{9A437DFD-4629-4945-9826-8BC33DCDC356}"/>
    <dgm:cxn modelId="{A180BA86-4845-46EF-A7BF-E782D0C8DC53}" type="presOf" srcId="{C23F99EA-FC58-49E9-912A-EFEE48C33544}" destId="{BC767401-D894-418A-9A92-6DFCC3D1076F}" srcOrd="0" destOrd="0" presId="urn:microsoft.com/office/officeart/2005/8/layout/radial6"/>
    <dgm:cxn modelId="{F53927D2-273B-4981-BC3F-5AFCAB1842FF}" srcId="{21F07421-3F54-4801-A350-04EB6FD120DC}" destId="{ABE7EF8E-2939-4E60-9EA5-1D2D6C29365B}" srcOrd="1" destOrd="0" parTransId="{DE85C928-073C-4903-862C-DF293B50C81B}" sibTransId="{41DDCA23-9D37-43C9-9FD5-B010FD63630C}"/>
    <dgm:cxn modelId="{93E886D4-5BD4-4AB5-9A62-CE0FD3543E9B}" type="presOf" srcId="{0E151F79-5D1A-4A99-B006-6F8D948BC7CC}" destId="{E4A484A6-2C02-4007-A9C4-CE66B1B9A1A7}" srcOrd="0" destOrd="0" presId="urn:microsoft.com/office/officeart/2005/8/layout/radial6"/>
    <dgm:cxn modelId="{C7E5AC7B-21A9-44AD-A0DC-531D5472E1BB}" type="presOf" srcId="{54F3ECFB-8772-47E9-B00F-35193F2E2829}" destId="{0F105140-3873-4F30-96D4-58893C3F9D37}" srcOrd="0" destOrd="0" presId="urn:microsoft.com/office/officeart/2005/8/layout/radial6"/>
    <dgm:cxn modelId="{44123DE8-17BB-4827-98AE-0DCEA357077F}" type="presOf" srcId="{F010FD1B-A9E7-41BF-A7A9-4B24761B2F54}" destId="{6EDA9A55-6CDB-488E-910F-BEE16B0782F4}" srcOrd="0" destOrd="0" presId="urn:microsoft.com/office/officeart/2005/8/layout/radial6"/>
    <dgm:cxn modelId="{8DA6D82B-76E6-4423-97B7-C4894921B41A}" type="presOf" srcId="{7B84A4A7-17BF-435D-81F2-A067A8739685}" destId="{A4EE94DA-CE32-4EBF-8E6F-FA33F8B0BBF2}" srcOrd="0" destOrd="0" presId="urn:microsoft.com/office/officeart/2005/8/layout/radial6"/>
    <dgm:cxn modelId="{A9001726-C77A-4522-8F1C-3580F40967FB}" type="presOf" srcId="{E37FDC14-CF8B-42BD-83F8-2D2EC4ECABF3}" destId="{A6F2822A-78D1-4DE6-A2E2-8410BF6F16EB}" srcOrd="0" destOrd="0" presId="urn:microsoft.com/office/officeart/2005/8/layout/radial6"/>
    <dgm:cxn modelId="{60171D5B-03E5-4462-8063-95D4FB204B6E}" type="presOf" srcId="{91A93C37-D188-473B-8463-A7F27051CA7E}" destId="{8567AEE3-1833-43CB-8A23-0157EC0BB80F}" srcOrd="0" destOrd="0" presId="urn:microsoft.com/office/officeart/2005/8/layout/radial6"/>
    <dgm:cxn modelId="{F88D429E-F205-4896-AA41-888A9A69FD18}" type="presOf" srcId="{4C3BEE16-AA5F-44FD-B14D-82FCB4B40D78}" destId="{E4907158-12D8-4E55-80C5-16F4132C0FA1}" srcOrd="0" destOrd="0" presId="urn:microsoft.com/office/officeart/2005/8/layout/radial6"/>
    <dgm:cxn modelId="{6114B5F2-8DAA-4312-8887-652888B7A39D}" srcId="{4581958D-8BD2-447E-9C17-C167860AB1CB}" destId="{E19AA2E4-B6BC-4919-B71F-147FC5AFC1DA}" srcOrd="3" destOrd="0" parTransId="{3AD16BF8-82B2-46F1-B033-455FD478CE64}" sibTransId="{91A93C37-D188-473B-8463-A7F27051CA7E}"/>
    <dgm:cxn modelId="{DFC83806-B7A1-4A98-8A87-3D40C96BDB62}" srcId="{ABE7EF8E-2939-4E60-9EA5-1D2D6C29365B}" destId="{9DE8F4ED-3578-4956-9531-94143A4DF650}" srcOrd="1" destOrd="0" parTransId="{948CACF2-EB0D-44FF-A1A4-AD390F87EA8A}" sibTransId="{00606D36-8502-4FB1-B0DC-1E8812376F8B}"/>
    <dgm:cxn modelId="{90393805-9949-4B94-A094-9584FF45532F}" type="presOf" srcId="{D1CC4D1C-587D-419D-B41D-AEBD41169BA0}" destId="{2FCB6DAE-FBA5-461E-B592-57E5014BE11C}" srcOrd="0" destOrd="0" presId="urn:microsoft.com/office/officeart/2005/8/layout/radial6"/>
    <dgm:cxn modelId="{9FFCF851-CD2D-4912-B910-463765D927D6}" type="presOf" srcId="{2A35F067-9604-4CA1-87E5-8B90D8556A98}" destId="{0696810F-9F27-4160-88B7-69198D6069EC}" srcOrd="0" destOrd="0" presId="urn:microsoft.com/office/officeart/2005/8/layout/radial6"/>
    <dgm:cxn modelId="{A4A13677-5390-4D21-84D2-A87430AAE4FF}" type="presOf" srcId="{E15820AE-397A-417A-B5DB-37A5DE3E15B3}" destId="{91F681BA-B12A-49DD-ABC3-075D63B5E081}" srcOrd="0" destOrd="0" presId="urn:microsoft.com/office/officeart/2005/8/layout/radial6"/>
    <dgm:cxn modelId="{342FD6D3-B462-49EB-BF71-C75A32278BB3}" type="presParOf" srcId="{BBD99630-2CE1-4658-BABC-9614E44424FB}" destId="{69B2B3F6-CBD5-4150-8628-D4229688CE9B}" srcOrd="0" destOrd="0" presId="urn:microsoft.com/office/officeart/2005/8/layout/radial6"/>
    <dgm:cxn modelId="{E3CDEF73-0FBC-4B15-9A51-AEFE60BE7317}" type="presParOf" srcId="{BBD99630-2CE1-4658-BABC-9614E44424FB}" destId="{C80E31BC-C88B-48DE-884C-9A3C97985AB3}" srcOrd="1" destOrd="0" presId="urn:microsoft.com/office/officeart/2005/8/layout/radial6"/>
    <dgm:cxn modelId="{73C6CA12-0D48-455D-BD51-41ED6B8A53C6}" type="presParOf" srcId="{BBD99630-2CE1-4658-BABC-9614E44424FB}" destId="{C1F62275-1B31-4BA9-A9BD-A47F1D914B11}" srcOrd="2" destOrd="0" presId="urn:microsoft.com/office/officeart/2005/8/layout/radial6"/>
    <dgm:cxn modelId="{4A103401-8D72-46B8-AF2A-B62E33C983FC}" type="presParOf" srcId="{BBD99630-2CE1-4658-BABC-9614E44424FB}" destId="{3E0ADF71-85C7-4407-BBBC-BDBC54B68CA8}" srcOrd="3" destOrd="0" presId="urn:microsoft.com/office/officeart/2005/8/layout/radial6"/>
    <dgm:cxn modelId="{575C6066-E828-45E6-9750-0AEDF3EFDD4D}" type="presParOf" srcId="{BBD99630-2CE1-4658-BABC-9614E44424FB}" destId="{E4A484A6-2C02-4007-A9C4-CE66B1B9A1A7}" srcOrd="4" destOrd="0" presId="urn:microsoft.com/office/officeart/2005/8/layout/radial6"/>
    <dgm:cxn modelId="{4FBE579D-9B55-49BD-B43A-2B7B5E54D99A}" type="presParOf" srcId="{BBD99630-2CE1-4658-BABC-9614E44424FB}" destId="{9C7F748B-97C2-4448-AA89-D1BA0DB44851}" srcOrd="5" destOrd="0" presId="urn:microsoft.com/office/officeart/2005/8/layout/radial6"/>
    <dgm:cxn modelId="{F8AAAA39-4519-4EFE-BC69-CE40006E99B6}" type="presParOf" srcId="{BBD99630-2CE1-4658-BABC-9614E44424FB}" destId="{9932C85F-6A1E-493A-84E1-8189D80EAFAF}" srcOrd="6" destOrd="0" presId="urn:microsoft.com/office/officeart/2005/8/layout/radial6"/>
    <dgm:cxn modelId="{42D10DB1-BF96-4A52-9C21-D2ACA7DA5680}" type="presParOf" srcId="{BBD99630-2CE1-4658-BABC-9614E44424FB}" destId="{A4EE94DA-CE32-4EBF-8E6F-FA33F8B0BBF2}" srcOrd="7" destOrd="0" presId="urn:microsoft.com/office/officeart/2005/8/layout/radial6"/>
    <dgm:cxn modelId="{530F2F8B-E540-4633-B61A-22B43F321F02}" type="presParOf" srcId="{BBD99630-2CE1-4658-BABC-9614E44424FB}" destId="{BC9A11A9-97A5-4CCC-8D0F-D32467C27769}" srcOrd="8" destOrd="0" presId="urn:microsoft.com/office/officeart/2005/8/layout/radial6"/>
    <dgm:cxn modelId="{F1570EA9-C771-415D-BF42-21210E5BC52A}" type="presParOf" srcId="{BBD99630-2CE1-4658-BABC-9614E44424FB}" destId="{4C354870-EA1C-4B2A-9278-34BCECF673BA}" srcOrd="9" destOrd="0" presId="urn:microsoft.com/office/officeart/2005/8/layout/radial6"/>
    <dgm:cxn modelId="{049BB806-2C30-42B9-892C-E365905D85A7}" type="presParOf" srcId="{BBD99630-2CE1-4658-BABC-9614E44424FB}" destId="{A8E12472-F5BC-4ADD-B35F-D3DA4300BB23}" srcOrd="10" destOrd="0" presId="urn:microsoft.com/office/officeart/2005/8/layout/radial6"/>
    <dgm:cxn modelId="{815D100B-92ED-431F-81D6-A9F719593DD2}" type="presParOf" srcId="{BBD99630-2CE1-4658-BABC-9614E44424FB}" destId="{6390F19F-0C42-4593-89CA-013D50F271C9}" srcOrd="11" destOrd="0" presId="urn:microsoft.com/office/officeart/2005/8/layout/radial6"/>
    <dgm:cxn modelId="{BE3E22BB-A0A4-4A35-93FF-A1EF7BC555DD}" type="presParOf" srcId="{BBD99630-2CE1-4658-BABC-9614E44424FB}" destId="{8567AEE3-1833-43CB-8A23-0157EC0BB80F}" srcOrd="12" destOrd="0" presId="urn:microsoft.com/office/officeart/2005/8/layout/radial6"/>
    <dgm:cxn modelId="{68BF3292-2839-4308-971E-979BF432B56A}" type="presParOf" srcId="{BBD99630-2CE1-4658-BABC-9614E44424FB}" destId="{A6F2822A-78D1-4DE6-A2E2-8410BF6F16EB}" srcOrd="13" destOrd="0" presId="urn:microsoft.com/office/officeart/2005/8/layout/radial6"/>
    <dgm:cxn modelId="{43EBE964-087F-4197-A9A0-A4CD85B69DEF}" type="presParOf" srcId="{BBD99630-2CE1-4658-BABC-9614E44424FB}" destId="{670CD789-1156-4F71-B036-81C43ECCEEB2}" srcOrd="14" destOrd="0" presId="urn:microsoft.com/office/officeart/2005/8/layout/radial6"/>
    <dgm:cxn modelId="{EEAB81AE-F011-47DD-84FA-7EEE926ED111}" type="presParOf" srcId="{BBD99630-2CE1-4658-BABC-9614E44424FB}" destId="{E4907158-12D8-4E55-80C5-16F4132C0FA1}" srcOrd="15" destOrd="0" presId="urn:microsoft.com/office/officeart/2005/8/layout/radial6"/>
    <dgm:cxn modelId="{F6A3E06E-6C30-4C4D-A616-2D3F63FC2057}" type="presParOf" srcId="{BBD99630-2CE1-4658-BABC-9614E44424FB}" destId="{F26F49B2-C5A5-4C5C-BB4F-48A0AC3FE7CC}" srcOrd="16" destOrd="0" presId="urn:microsoft.com/office/officeart/2005/8/layout/radial6"/>
    <dgm:cxn modelId="{E1F5FE2F-68C6-4543-99B8-28EB74CB375B}" type="presParOf" srcId="{BBD99630-2CE1-4658-BABC-9614E44424FB}" destId="{9AD85647-ED7B-4931-8034-7A5B93A9AB37}" srcOrd="17" destOrd="0" presId="urn:microsoft.com/office/officeart/2005/8/layout/radial6"/>
    <dgm:cxn modelId="{A9B7BA48-1B53-427A-92A6-4EC072DF5328}" type="presParOf" srcId="{BBD99630-2CE1-4658-BABC-9614E44424FB}" destId="{6EDA9A55-6CDB-488E-910F-BEE16B0782F4}" srcOrd="18" destOrd="0" presId="urn:microsoft.com/office/officeart/2005/8/layout/radial6"/>
    <dgm:cxn modelId="{01360A1E-7C45-4D17-B995-93F91F00BB05}" type="presParOf" srcId="{BBD99630-2CE1-4658-BABC-9614E44424FB}" destId="{F38437AE-E8EC-4EE1-A9CB-EFDF237B8D17}" srcOrd="19" destOrd="0" presId="urn:microsoft.com/office/officeart/2005/8/layout/radial6"/>
    <dgm:cxn modelId="{BAA3EAA5-857F-45F6-BE30-9FF864722A0B}" type="presParOf" srcId="{BBD99630-2CE1-4658-BABC-9614E44424FB}" destId="{7A3C8A88-A44D-43D8-9ADF-0635224062BC}" srcOrd="20" destOrd="0" presId="urn:microsoft.com/office/officeart/2005/8/layout/radial6"/>
    <dgm:cxn modelId="{2E7F5870-F060-4773-B037-E9B2060BE58F}" type="presParOf" srcId="{BBD99630-2CE1-4658-BABC-9614E44424FB}" destId="{91F681BA-B12A-49DD-ABC3-075D63B5E081}" srcOrd="21" destOrd="0" presId="urn:microsoft.com/office/officeart/2005/8/layout/radial6"/>
    <dgm:cxn modelId="{D83F5BD0-9F13-463C-BE9E-D785EC2C5E11}" type="presParOf" srcId="{BBD99630-2CE1-4658-BABC-9614E44424FB}" destId="{0F105140-3873-4F30-96D4-58893C3F9D37}" srcOrd="22" destOrd="0" presId="urn:microsoft.com/office/officeart/2005/8/layout/radial6"/>
    <dgm:cxn modelId="{2A4A7465-8C02-4E90-827B-2F20D2391849}" type="presParOf" srcId="{BBD99630-2CE1-4658-BABC-9614E44424FB}" destId="{DE1FFC7E-4EE4-4C53-B292-96561B1E20CC}" srcOrd="23" destOrd="0" presId="urn:microsoft.com/office/officeart/2005/8/layout/radial6"/>
    <dgm:cxn modelId="{92907F4E-C35D-4A80-8C74-7332FB19D0D1}" type="presParOf" srcId="{BBD99630-2CE1-4658-BABC-9614E44424FB}" destId="{2FCB6DAE-FBA5-461E-B592-57E5014BE11C}" srcOrd="24" destOrd="0" presId="urn:microsoft.com/office/officeart/2005/8/layout/radial6"/>
    <dgm:cxn modelId="{3AED22CB-8738-4869-9EF6-4ED6322C1288}" type="presParOf" srcId="{BBD99630-2CE1-4658-BABC-9614E44424FB}" destId="{796D8195-DF11-4A17-8FD8-DCAFDA9EB6F5}" srcOrd="25" destOrd="0" presId="urn:microsoft.com/office/officeart/2005/8/layout/radial6"/>
    <dgm:cxn modelId="{D95429F9-3407-4F98-9F9C-4697F86C6566}" type="presParOf" srcId="{BBD99630-2CE1-4658-BABC-9614E44424FB}" destId="{B727C397-3BCB-497A-8881-4FD64D024F04}" srcOrd="26" destOrd="0" presId="urn:microsoft.com/office/officeart/2005/8/layout/radial6"/>
    <dgm:cxn modelId="{A9EA8D95-9139-4329-9E6F-F760792CC237}" type="presParOf" srcId="{BBD99630-2CE1-4658-BABC-9614E44424FB}" destId="{5D8B07D2-4362-4FD3-9E18-E51054859291}" srcOrd="27" destOrd="0" presId="urn:microsoft.com/office/officeart/2005/8/layout/radial6"/>
    <dgm:cxn modelId="{6472EBCF-9C33-4BF8-AD20-08896860BCBD}" type="presParOf" srcId="{BBD99630-2CE1-4658-BABC-9614E44424FB}" destId="{BC767401-D894-418A-9A92-6DFCC3D1076F}" srcOrd="28" destOrd="0" presId="urn:microsoft.com/office/officeart/2005/8/layout/radial6"/>
    <dgm:cxn modelId="{265F04C3-4B00-48A9-BFA9-361A7C48FC8B}" type="presParOf" srcId="{BBD99630-2CE1-4658-BABC-9614E44424FB}" destId="{C7B5A0A2-1CF7-4486-92A7-8ED0515DF4E4}" srcOrd="29" destOrd="0" presId="urn:microsoft.com/office/officeart/2005/8/layout/radial6"/>
    <dgm:cxn modelId="{42A36236-E8AF-4B34-990B-7FCD57D30500}" type="presParOf" srcId="{BBD99630-2CE1-4658-BABC-9614E44424FB}" destId="{DB14C1FA-6875-4637-A5D8-64FE3DCABEED}" srcOrd="30" destOrd="0" presId="urn:microsoft.com/office/officeart/2005/8/layout/radial6"/>
    <dgm:cxn modelId="{79DCF962-2F4A-400F-A0C8-09446874FF6E}" type="presParOf" srcId="{BBD99630-2CE1-4658-BABC-9614E44424FB}" destId="{0696810F-9F27-4160-88B7-69198D6069EC}" srcOrd="31" destOrd="0" presId="urn:microsoft.com/office/officeart/2005/8/layout/radial6"/>
    <dgm:cxn modelId="{9579CA50-2C82-4205-8D4D-61ED357E59A7}" type="presParOf" srcId="{BBD99630-2CE1-4658-BABC-9614E44424FB}" destId="{DB9E943C-C293-4B99-B471-B24217A07858}" srcOrd="32" destOrd="0" presId="urn:microsoft.com/office/officeart/2005/8/layout/radial6"/>
    <dgm:cxn modelId="{0DCF8239-B449-4515-BE68-14EC58209396}" type="presParOf" srcId="{BBD99630-2CE1-4658-BABC-9614E44424FB}" destId="{839735AF-292C-49ED-BAC9-12B861CAB167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8F4F26-113C-4C27-9B93-0906D5F065FC}" type="doc">
      <dgm:prSet loTypeId="urn:microsoft.com/office/officeart/2005/8/layout/vList5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31618E4D-3A71-449A-A566-5DDC2D35C68A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Классификаторы и формуляры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7979C3C-707C-44B2-BF00-3076A289843B}" type="parTrans" cxnId="{05AE1B24-93D4-4AE5-8C92-C83D33E36B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B623604-6F97-42D4-8158-0B818E0530D8}" type="sibTrans" cxnId="{05AE1B24-93D4-4AE5-8C92-C83D33E36B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BF2E150-805D-410F-8A04-5FDED6DEE65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Централизованное ведение</a:t>
          </a:r>
          <a:endParaRPr lang="ru-RU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B3ABC47-6BB7-4792-B25E-D59FA4EB3B20}" type="parTrans" cxnId="{BE5577DE-79D3-41B7-8F72-ADA68DD751D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2CD0B0-B3FD-4742-90D7-3FEDF3D048FE}" type="sibTrans" cxnId="{BE5577DE-79D3-41B7-8F72-ADA68DD751D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0230C5-AB94-4D3C-9D9E-B11B6F06A34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Возможность детализации </a:t>
          </a:r>
          <a:endParaRPr lang="ru-RU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A3B9E4-83B8-4B8D-943F-DE653BB542DF}" type="parTrans" cxnId="{04BCA3BA-29C6-4049-84E6-18979A2CB36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1C3E9C6-9957-4A53-AE75-DDAEB48B7CE4}" type="sibTrans" cxnId="{04BCA3BA-29C6-4049-84E6-18979A2CB36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6A83301-25A8-4ED4-94A1-324FBBCCC06F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Бизнес - процессы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EFD8618-9998-4312-B758-C940BB45BA29}" type="parTrans" cxnId="{67A41BDB-FC40-42DA-B5E6-175A5731832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221FF8-3C37-442C-A4A9-BFDB45EC9E7E}" type="sibTrans" cxnId="{67A41BDB-FC40-42DA-B5E6-175A5731832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D1658C-BD74-4D1C-A5EE-652386907A1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Общие требования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66BF3C8-2AB0-47DA-BF33-385D7D66A551}" type="parTrans" cxnId="{4FA53D63-25D6-4995-A5E6-8BC35FC2427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446637-27D7-4EB7-A95C-B94CF8AFE612}" type="sibTrans" cxnId="{4FA53D63-25D6-4995-A5E6-8BC35FC2427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31B7EA6-7D70-4AEE-AC35-D750F91BBA0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Интеграция или сервисы «Электронного бюджета»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BFC833-B32D-4F5B-B571-9BD7006E6A99}" type="parTrans" cxnId="{EC87E634-18AA-451B-B950-E6961B38A9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2F20A8F-4A1E-4E99-B3EF-88B85D1E1805}" type="sibTrans" cxnId="{EC87E634-18AA-451B-B950-E6961B38A9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54C6DC7-6A2A-4E7B-B07A-40C0676A9292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Учет и отчетность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54D876C-FB5B-411C-9D46-BA193F7FC95E}" type="parTrans" cxnId="{F3FE99E8-D44F-4F4C-9D51-9D38CFE6E5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F7C47E1-683C-4C0C-8954-4B96275543BD}" type="sibTrans" cxnId="{F3FE99E8-D44F-4F4C-9D51-9D38CFE6E5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F95FF8-0803-4FCE-A0CA-3D86FE5371B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Единая система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2BB950E-8B34-4F02-B813-64E54FB9B218}" type="parTrans" cxnId="{7A45C5AB-9B07-4721-BD86-BB6A1108FE2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8528973-73E6-4EC2-A932-980B7C7CB8E8}" type="sibTrans" cxnId="{7A45C5AB-9B07-4721-BD86-BB6A1108FE2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9BA891-85EE-49C0-A543-D35D2974E28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Возможность детализации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B50D4D-D540-4B1C-AFA5-9F2756DE1AFB}" type="parTrans" cxnId="{16E20C08-B820-450F-8B9E-5C7146D1989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A4EE182-7F11-401C-AF74-17923F7AEA3D}" type="sibTrans" cxnId="{16E20C08-B820-450F-8B9E-5C7146D1989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EF1FA2-5C24-450F-9AA0-FAB779E268D4}" type="pres">
      <dgm:prSet presAssocID="{418F4F26-113C-4C27-9B93-0906D5F065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CB504E-C20F-4C1B-94E9-8D3C3F6290F3}" type="pres">
      <dgm:prSet presAssocID="{31618E4D-3A71-449A-A566-5DDC2D35C68A}" presName="linNode" presStyleCnt="0"/>
      <dgm:spPr/>
    </dgm:pt>
    <dgm:pt modelId="{24C4BF4C-B0E7-48C7-97DB-A68AA575E2A1}" type="pres">
      <dgm:prSet presAssocID="{31618E4D-3A71-449A-A566-5DDC2D35C68A}" presName="parentText" presStyleLbl="node1" presStyleIdx="0" presStyleCnt="3" custScaleX="99134" custScaleY="748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99A87-85B3-4BD9-BB17-8112475D5863}" type="pres">
      <dgm:prSet presAssocID="{31618E4D-3A71-449A-A566-5DDC2D35C68A}" presName="descendantText" presStyleLbl="alignAccFollowNode1" presStyleIdx="0" presStyleCnt="3" custScaleY="71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8341D-AEA9-4BA6-BB76-EC7380AB2CEF}" type="pres">
      <dgm:prSet presAssocID="{8B623604-6F97-42D4-8158-0B818E0530D8}" presName="sp" presStyleCnt="0"/>
      <dgm:spPr/>
    </dgm:pt>
    <dgm:pt modelId="{F6561BFE-8E45-4483-BFB6-2C5B5EEEAC1C}" type="pres">
      <dgm:prSet presAssocID="{A6A83301-25A8-4ED4-94A1-324FBBCCC06F}" presName="linNode" presStyleCnt="0"/>
      <dgm:spPr/>
    </dgm:pt>
    <dgm:pt modelId="{DB310B9E-43F2-40A5-A340-DFB16D893526}" type="pres">
      <dgm:prSet presAssocID="{A6A83301-25A8-4ED4-94A1-324FBBCCC06F}" presName="parentText" presStyleLbl="node1" presStyleIdx="1" presStyleCnt="3" custScaleX="99278" custScaleY="75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72E48-BF43-4F27-96B9-FB66D049FC33}" type="pres">
      <dgm:prSet presAssocID="{A6A83301-25A8-4ED4-94A1-324FBBCCC06F}" presName="descendantText" presStyleLbl="alignAccFollowNode1" presStyleIdx="1" presStyleCnt="3" custScaleY="70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E2905-D1CC-47ED-B6D3-8C1AD701852C}" type="pres">
      <dgm:prSet presAssocID="{0F221FF8-3C37-442C-A4A9-BFDB45EC9E7E}" presName="sp" presStyleCnt="0"/>
      <dgm:spPr/>
    </dgm:pt>
    <dgm:pt modelId="{25C9B091-CBE9-479C-9E32-CA645519ACAE}" type="pres">
      <dgm:prSet presAssocID="{654C6DC7-6A2A-4E7B-B07A-40C0676A9292}" presName="linNode" presStyleCnt="0"/>
      <dgm:spPr/>
    </dgm:pt>
    <dgm:pt modelId="{37893065-43F1-44E0-9B80-A37893F7A0D8}" type="pres">
      <dgm:prSet presAssocID="{654C6DC7-6A2A-4E7B-B07A-40C0676A9292}" presName="parentText" presStyleLbl="node1" presStyleIdx="2" presStyleCnt="3" custScaleX="98413" custScaleY="71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D5B7B-138F-4ECF-8835-03A0CF032AD8}" type="pres">
      <dgm:prSet presAssocID="{654C6DC7-6A2A-4E7B-B07A-40C0676A9292}" presName="descendantText" presStyleLbl="alignAccFollowNode1" presStyleIdx="2" presStyleCnt="3" custScaleY="66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F9759C-300A-4180-AE1F-4E8EA2838264}" type="presOf" srcId="{49F95FF8-0803-4FCE-A0CA-3D86FE5371BF}" destId="{6DFD5B7B-138F-4ECF-8835-03A0CF032AD8}" srcOrd="0" destOrd="0" presId="urn:microsoft.com/office/officeart/2005/8/layout/vList5"/>
    <dgm:cxn modelId="{4FA53D63-25D6-4995-A5E6-8BC35FC2427A}" srcId="{A6A83301-25A8-4ED4-94A1-324FBBCCC06F}" destId="{D3D1658C-BD74-4D1C-A5EE-652386907A13}" srcOrd="0" destOrd="0" parTransId="{066BF3C8-2AB0-47DA-BF33-385D7D66A551}" sibTransId="{35446637-27D7-4EB7-A95C-B94CF8AFE612}"/>
    <dgm:cxn modelId="{B1EF7D46-F80D-4549-9251-39283B8F4AD1}" type="presOf" srcId="{EBF2E150-805D-410F-8A04-5FDED6DEE659}" destId="{73999A87-85B3-4BD9-BB17-8112475D5863}" srcOrd="0" destOrd="0" presId="urn:microsoft.com/office/officeart/2005/8/layout/vList5"/>
    <dgm:cxn modelId="{EC87E634-18AA-451B-B950-E6961B38A9CF}" srcId="{A6A83301-25A8-4ED4-94A1-324FBBCCC06F}" destId="{531B7EA6-7D70-4AEE-AC35-D750F91BBA0F}" srcOrd="1" destOrd="0" parTransId="{F0BFC833-B32D-4F5B-B571-9BD7006E6A99}" sibTransId="{B2F20A8F-4A1E-4E99-B3EF-88B85D1E1805}"/>
    <dgm:cxn modelId="{EC3C10E1-C8E9-495F-9D0D-D6229E5F66F1}" type="presOf" srcId="{079BA891-85EE-49C0-A543-D35D2974E281}" destId="{6DFD5B7B-138F-4ECF-8835-03A0CF032AD8}" srcOrd="0" destOrd="1" presId="urn:microsoft.com/office/officeart/2005/8/layout/vList5"/>
    <dgm:cxn modelId="{BE5577DE-79D3-41B7-8F72-ADA68DD751D3}" srcId="{31618E4D-3A71-449A-A566-5DDC2D35C68A}" destId="{EBF2E150-805D-410F-8A04-5FDED6DEE659}" srcOrd="0" destOrd="0" parTransId="{BB3ABC47-6BB7-4792-B25E-D59FA4EB3B20}" sibTransId="{E32CD0B0-B3FD-4742-90D7-3FEDF3D048FE}"/>
    <dgm:cxn modelId="{4FCEB65E-9D57-41B7-954D-1E6BC509FD1B}" type="presOf" srcId="{418F4F26-113C-4C27-9B93-0906D5F065FC}" destId="{E3EF1FA2-5C24-450F-9AA0-FAB779E268D4}" srcOrd="0" destOrd="0" presId="urn:microsoft.com/office/officeart/2005/8/layout/vList5"/>
    <dgm:cxn modelId="{8B5A3ECB-31A0-4376-9469-2D596BB610DF}" type="presOf" srcId="{D3D1658C-BD74-4D1C-A5EE-652386907A13}" destId="{5DE72E48-BF43-4F27-96B9-FB66D049FC33}" srcOrd="0" destOrd="0" presId="urn:microsoft.com/office/officeart/2005/8/layout/vList5"/>
    <dgm:cxn modelId="{B49E33C4-48A9-4EEA-9019-25E0F9CE434B}" type="presOf" srcId="{531B7EA6-7D70-4AEE-AC35-D750F91BBA0F}" destId="{5DE72E48-BF43-4F27-96B9-FB66D049FC33}" srcOrd="0" destOrd="1" presId="urn:microsoft.com/office/officeart/2005/8/layout/vList5"/>
    <dgm:cxn modelId="{04BCA3BA-29C6-4049-84E6-18979A2CB360}" srcId="{31618E4D-3A71-449A-A566-5DDC2D35C68A}" destId="{C20230C5-AB94-4D3C-9D9E-B11B6F06A349}" srcOrd="1" destOrd="0" parTransId="{F0A3B9E4-83B8-4B8D-943F-DE653BB542DF}" sibTransId="{31C3E9C6-9957-4A53-AE75-DDAEB48B7CE4}"/>
    <dgm:cxn modelId="{7A45C5AB-9B07-4721-BD86-BB6A1108FE21}" srcId="{654C6DC7-6A2A-4E7B-B07A-40C0676A9292}" destId="{49F95FF8-0803-4FCE-A0CA-3D86FE5371BF}" srcOrd="0" destOrd="0" parTransId="{A2BB950E-8B34-4F02-B813-64E54FB9B218}" sibTransId="{38528973-73E6-4EC2-A932-980B7C7CB8E8}"/>
    <dgm:cxn modelId="{16E20C08-B820-450F-8B9E-5C7146D19897}" srcId="{654C6DC7-6A2A-4E7B-B07A-40C0676A9292}" destId="{079BA891-85EE-49C0-A543-D35D2974E281}" srcOrd="1" destOrd="0" parTransId="{B6B50D4D-D540-4B1C-AFA5-9F2756DE1AFB}" sibTransId="{0A4EE182-7F11-401C-AF74-17923F7AEA3D}"/>
    <dgm:cxn modelId="{65AB7D90-2515-4D23-B7C4-4C1B7B3314D3}" type="presOf" srcId="{A6A83301-25A8-4ED4-94A1-324FBBCCC06F}" destId="{DB310B9E-43F2-40A5-A340-DFB16D893526}" srcOrd="0" destOrd="0" presId="urn:microsoft.com/office/officeart/2005/8/layout/vList5"/>
    <dgm:cxn modelId="{DF4BDBE7-442E-44A6-8EC3-CBBE3EF8E6CD}" type="presOf" srcId="{C20230C5-AB94-4D3C-9D9E-B11B6F06A349}" destId="{73999A87-85B3-4BD9-BB17-8112475D5863}" srcOrd="0" destOrd="1" presId="urn:microsoft.com/office/officeart/2005/8/layout/vList5"/>
    <dgm:cxn modelId="{F3FE99E8-D44F-4F4C-9D51-9D38CFE6E5B9}" srcId="{418F4F26-113C-4C27-9B93-0906D5F065FC}" destId="{654C6DC7-6A2A-4E7B-B07A-40C0676A9292}" srcOrd="2" destOrd="0" parTransId="{654D876C-FB5B-411C-9D46-BA193F7FC95E}" sibTransId="{2F7C47E1-683C-4C0C-8954-4B96275543BD}"/>
    <dgm:cxn modelId="{007598D2-362D-4380-B471-7A9807DB80CF}" type="presOf" srcId="{31618E4D-3A71-449A-A566-5DDC2D35C68A}" destId="{24C4BF4C-B0E7-48C7-97DB-A68AA575E2A1}" srcOrd="0" destOrd="0" presId="urn:microsoft.com/office/officeart/2005/8/layout/vList5"/>
    <dgm:cxn modelId="{05AE1B24-93D4-4AE5-8C92-C83D33E36B70}" srcId="{418F4F26-113C-4C27-9B93-0906D5F065FC}" destId="{31618E4D-3A71-449A-A566-5DDC2D35C68A}" srcOrd="0" destOrd="0" parTransId="{37979C3C-707C-44B2-BF00-3076A289843B}" sibTransId="{8B623604-6F97-42D4-8158-0B818E0530D8}"/>
    <dgm:cxn modelId="{3EB7F724-4938-48AB-A54B-130D95CB4E5A}" type="presOf" srcId="{654C6DC7-6A2A-4E7B-B07A-40C0676A9292}" destId="{37893065-43F1-44E0-9B80-A37893F7A0D8}" srcOrd="0" destOrd="0" presId="urn:microsoft.com/office/officeart/2005/8/layout/vList5"/>
    <dgm:cxn modelId="{67A41BDB-FC40-42DA-B5E6-175A57318321}" srcId="{418F4F26-113C-4C27-9B93-0906D5F065FC}" destId="{A6A83301-25A8-4ED4-94A1-324FBBCCC06F}" srcOrd="1" destOrd="0" parTransId="{1EFD8618-9998-4312-B758-C940BB45BA29}" sibTransId="{0F221FF8-3C37-442C-A4A9-BFDB45EC9E7E}"/>
    <dgm:cxn modelId="{0CA0A99A-747E-4CA2-A5A7-8C4C54E885BC}" type="presParOf" srcId="{E3EF1FA2-5C24-450F-9AA0-FAB779E268D4}" destId="{68CB504E-C20F-4C1B-94E9-8D3C3F6290F3}" srcOrd="0" destOrd="0" presId="urn:microsoft.com/office/officeart/2005/8/layout/vList5"/>
    <dgm:cxn modelId="{E7CD7FD7-7301-4C33-BD84-4F0FB4CE16C5}" type="presParOf" srcId="{68CB504E-C20F-4C1B-94E9-8D3C3F6290F3}" destId="{24C4BF4C-B0E7-48C7-97DB-A68AA575E2A1}" srcOrd="0" destOrd="0" presId="urn:microsoft.com/office/officeart/2005/8/layout/vList5"/>
    <dgm:cxn modelId="{DF37CB90-7C24-46E3-90FB-5C43DDD1F893}" type="presParOf" srcId="{68CB504E-C20F-4C1B-94E9-8D3C3F6290F3}" destId="{73999A87-85B3-4BD9-BB17-8112475D5863}" srcOrd="1" destOrd="0" presId="urn:microsoft.com/office/officeart/2005/8/layout/vList5"/>
    <dgm:cxn modelId="{8E39A09B-329E-4C23-9385-B8F1E03C4C38}" type="presParOf" srcId="{E3EF1FA2-5C24-450F-9AA0-FAB779E268D4}" destId="{6558341D-AEA9-4BA6-BB76-EC7380AB2CEF}" srcOrd="1" destOrd="0" presId="urn:microsoft.com/office/officeart/2005/8/layout/vList5"/>
    <dgm:cxn modelId="{4EF0EA9A-4324-41D3-B312-B17E3ABFF6AC}" type="presParOf" srcId="{E3EF1FA2-5C24-450F-9AA0-FAB779E268D4}" destId="{F6561BFE-8E45-4483-BFB6-2C5B5EEEAC1C}" srcOrd="2" destOrd="0" presId="urn:microsoft.com/office/officeart/2005/8/layout/vList5"/>
    <dgm:cxn modelId="{A7DC386B-4CDA-499E-A2D1-79A1D4CAB43D}" type="presParOf" srcId="{F6561BFE-8E45-4483-BFB6-2C5B5EEEAC1C}" destId="{DB310B9E-43F2-40A5-A340-DFB16D893526}" srcOrd="0" destOrd="0" presId="urn:microsoft.com/office/officeart/2005/8/layout/vList5"/>
    <dgm:cxn modelId="{6B10126C-4E77-4BEC-82E6-A8EE6EED9E43}" type="presParOf" srcId="{F6561BFE-8E45-4483-BFB6-2C5B5EEEAC1C}" destId="{5DE72E48-BF43-4F27-96B9-FB66D049FC33}" srcOrd="1" destOrd="0" presId="urn:microsoft.com/office/officeart/2005/8/layout/vList5"/>
    <dgm:cxn modelId="{EEFE564C-0E07-4A6A-8D06-4F40866E32FF}" type="presParOf" srcId="{E3EF1FA2-5C24-450F-9AA0-FAB779E268D4}" destId="{368E2905-D1CC-47ED-B6D3-8C1AD701852C}" srcOrd="3" destOrd="0" presId="urn:microsoft.com/office/officeart/2005/8/layout/vList5"/>
    <dgm:cxn modelId="{5F6760A7-31E3-4DB0-A06F-E1D726F1D6BB}" type="presParOf" srcId="{E3EF1FA2-5C24-450F-9AA0-FAB779E268D4}" destId="{25C9B091-CBE9-479C-9E32-CA645519ACAE}" srcOrd="4" destOrd="0" presId="urn:microsoft.com/office/officeart/2005/8/layout/vList5"/>
    <dgm:cxn modelId="{F5CB5A0A-4923-4B8E-8AC0-64AAFB76FB76}" type="presParOf" srcId="{25C9B091-CBE9-479C-9E32-CA645519ACAE}" destId="{37893065-43F1-44E0-9B80-A37893F7A0D8}" srcOrd="0" destOrd="0" presId="urn:microsoft.com/office/officeart/2005/8/layout/vList5"/>
    <dgm:cxn modelId="{73FB620B-6A80-4780-B570-7BD5E21B7A75}" type="presParOf" srcId="{25C9B091-CBE9-479C-9E32-CA645519ACAE}" destId="{6DFD5B7B-138F-4ECF-8835-03A0CF032A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2DE7B-3274-4B04-9882-3003A3947817}">
      <dsp:nvSpPr>
        <dsp:cNvPr id="0" name=""/>
        <dsp:cNvSpPr/>
      </dsp:nvSpPr>
      <dsp:spPr>
        <a:xfrm>
          <a:off x="699041" y="392801"/>
          <a:ext cx="618511" cy="61851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503F1C9-8112-4656-9520-CFC0138A223F}">
      <dsp:nvSpPr>
        <dsp:cNvPr id="0" name=""/>
        <dsp:cNvSpPr/>
      </dsp:nvSpPr>
      <dsp:spPr>
        <a:xfrm>
          <a:off x="1134832" y="0"/>
          <a:ext cx="717473" cy="4152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4832" y="0"/>
        <a:ext cx="717473" cy="415286"/>
      </dsp:txXfrm>
    </dsp:sp>
    <dsp:sp modelId="{000C5A03-4099-4498-B6B9-5DC6354E53F3}">
      <dsp:nvSpPr>
        <dsp:cNvPr id="0" name=""/>
        <dsp:cNvSpPr/>
      </dsp:nvSpPr>
      <dsp:spPr>
        <a:xfrm>
          <a:off x="1730904" y="400944"/>
          <a:ext cx="618511" cy="618511"/>
        </a:xfrm>
        <a:prstGeom prst="ellipse">
          <a:avLst/>
        </a:prstGeom>
        <a:solidFill>
          <a:schemeClr val="accent2">
            <a:alpha val="50000"/>
            <a:hueOff val="1687997"/>
            <a:satOff val="625"/>
            <a:lumOff val="1912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FC9B1385-4BA0-45C8-8D60-54F31B53B025}">
      <dsp:nvSpPr>
        <dsp:cNvPr id="0" name=""/>
        <dsp:cNvSpPr/>
      </dsp:nvSpPr>
      <dsp:spPr>
        <a:xfrm>
          <a:off x="2087339" y="547824"/>
          <a:ext cx="643251" cy="4506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87339" y="547824"/>
        <a:ext cx="643251" cy="450629"/>
      </dsp:txXfrm>
    </dsp:sp>
    <dsp:sp modelId="{5F333E22-FD58-450A-BD76-C4F8ED84B710}">
      <dsp:nvSpPr>
        <dsp:cNvPr id="0" name=""/>
        <dsp:cNvSpPr/>
      </dsp:nvSpPr>
      <dsp:spPr>
        <a:xfrm>
          <a:off x="1469088" y="843414"/>
          <a:ext cx="653160" cy="609035"/>
        </a:xfrm>
        <a:prstGeom prst="ellipse">
          <a:avLst/>
        </a:prstGeom>
        <a:solidFill>
          <a:schemeClr val="accent2">
            <a:alpha val="50000"/>
            <a:hueOff val="3375995"/>
            <a:satOff val="1250"/>
            <a:lumOff val="3823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265661F-4380-4E9A-B15B-258B08276F8B}">
      <dsp:nvSpPr>
        <dsp:cNvPr id="0" name=""/>
        <dsp:cNvSpPr/>
      </dsp:nvSpPr>
      <dsp:spPr>
        <a:xfrm flipH="1">
          <a:off x="1671290" y="1450123"/>
          <a:ext cx="13193" cy="131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671290" y="1450123"/>
        <a:ext cx="13193" cy="13189"/>
      </dsp:txXfrm>
    </dsp:sp>
    <dsp:sp modelId="{4D07120C-3E00-4809-9BC2-6606A2BC362F}">
      <dsp:nvSpPr>
        <dsp:cNvPr id="0" name=""/>
        <dsp:cNvSpPr/>
      </dsp:nvSpPr>
      <dsp:spPr>
        <a:xfrm>
          <a:off x="934527" y="844119"/>
          <a:ext cx="618511" cy="618511"/>
        </a:xfrm>
        <a:prstGeom prst="ellipse">
          <a:avLst/>
        </a:prstGeom>
        <a:solidFill>
          <a:schemeClr val="accent2">
            <a:alpha val="50000"/>
            <a:hueOff val="5063992"/>
            <a:satOff val="1876"/>
            <a:lumOff val="5735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F1B1BA22-EFC4-4782-B25E-9810305BFBBC}">
      <dsp:nvSpPr>
        <dsp:cNvPr id="0" name=""/>
        <dsp:cNvSpPr/>
      </dsp:nvSpPr>
      <dsp:spPr>
        <a:xfrm>
          <a:off x="355508" y="1316545"/>
          <a:ext cx="643251" cy="4506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5508" y="1316545"/>
        <a:ext cx="643251" cy="450629"/>
      </dsp:txXfrm>
    </dsp:sp>
    <dsp:sp modelId="{4A3C1288-636B-4096-B909-441F630466AC}">
      <dsp:nvSpPr>
        <dsp:cNvPr id="0" name=""/>
        <dsp:cNvSpPr/>
      </dsp:nvSpPr>
      <dsp:spPr>
        <a:xfrm>
          <a:off x="1206499" y="396757"/>
          <a:ext cx="618511" cy="618511"/>
        </a:xfrm>
        <a:prstGeom prst="ellipse">
          <a:avLst/>
        </a:prstGeom>
        <a:solidFill>
          <a:schemeClr val="accent2">
            <a:alpha val="50000"/>
            <a:hueOff val="6751989"/>
            <a:satOff val="2501"/>
            <a:lumOff val="7646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5C0ADD2-97A5-4989-BFBB-1E366CFDBE5B}">
      <dsp:nvSpPr>
        <dsp:cNvPr id="0" name=""/>
        <dsp:cNvSpPr/>
      </dsp:nvSpPr>
      <dsp:spPr>
        <a:xfrm>
          <a:off x="784096" y="648607"/>
          <a:ext cx="137823" cy="676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>
              <a:solidFill>
                <a:schemeClr val="tx1"/>
              </a:solidFill>
            </a:rPr>
            <a:t/>
          </a:r>
          <a:br>
            <a:rPr lang="ru-RU" sz="500" kern="1200" dirty="0" smtClean="0">
              <a:solidFill>
                <a:schemeClr val="tx1"/>
              </a:solidFill>
            </a:rPr>
          </a:br>
          <a:endParaRPr lang="ru-RU" sz="500" kern="1200" dirty="0">
            <a:solidFill>
              <a:schemeClr val="tx1"/>
            </a:solidFill>
          </a:endParaRPr>
        </a:p>
      </dsp:txBody>
      <dsp:txXfrm>
        <a:off x="784096" y="648607"/>
        <a:ext cx="137823" cy="67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3FCB8-94A4-42E2-A913-0A8519331C5C}">
      <dsp:nvSpPr>
        <dsp:cNvPr id="0" name=""/>
        <dsp:cNvSpPr/>
      </dsp:nvSpPr>
      <dsp:spPr>
        <a:xfrm>
          <a:off x="0" y="0"/>
          <a:ext cx="8452080" cy="4098527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7A082-D992-4B8C-8AC2-5BC67EC0CEB9}">
      <dsp:nvSpPr>
        <dsp:cNvPr id="0" name=""/>
        <dsp:cNvSpPr/>
      </dsp:nvSpPr>
      <dsp:spPr>
        <a:xfrm>
          <a:off x="1861838" y="2388001"/>
          <a:ext cx="170498" cy="170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B7DAC-B49E-4D46-A8A7-5C34B1CAD15A}">
      <dsp:nvSpPr>
        <dsp:cNvPr id="0" name=""/>
        <dsp:cNvSpPr/>
      </dsp:nvSpPr>
      <dsp:spPr>
        <a:xfrm>
          <a:off x="1460567" y="1805503"/>
          <a:ext cx="2074823" cy="52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44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0070C0"/>
              </a:solidFill>
              <a:cs typeface="Times New Roman" pitchFamily="18" charset="0"/>
            </a:rPr>
            <a:t>Контролировать</a:t>
          </a:r>
          <a:r>
            <a:rPr lang="fr-FR" sz="1400" b="1" u="sng" kern="1200" dirty="0" smtClean="0">
              <a:solidFill>
                <a:srgbClr val="0070C0"/>
              </a:solidFill>
              <a:cs typeface="Times New Roman" pitchFamily="18" charset="0"/>
            </a:rPr>
            <a:t> </a:t>
          </a:r>
          <a:r>
            <a:rPr lang="ru-RU" sz="1400" b="1" kern="1200" dirty="0" smtClean="0">
              <a:solidFill>
                <a:srgbClr val="0070C0"/>
              </a:solidFill>
              <a:cs typeface="Times New Roman" pitchFamily="18" charset="0"/>
            </a:rPr>
            <a:t>бюджетные назначения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1460567" y="1805503"/>
        <a:ext cx="2074823" cy="527967"/>
      </dsp:txXfrm>
    </dsp:sp>
    <dsp:sp modelId="{7F052001-0CD4-4759-B9B5-785B480746E4}">
      <dsp:nvSpPr>
        <dsp:cNvPr id="0" name=""/>
        <dsp:cNvSpPr/>
      </dsp:nvSpPr>
      <dsp:spPr>
        <a:xfrm>
          <a:off x="3316481" y="1705444"/>
          <a:ext cx="308209" cy="308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2E23C-9113-4917-914F-8DFF75CF63B9}">
      <dsp:nvSpPr>
        <dsp:cNvPr id="0" name=""/>
        <dsp:cNvSpPr/>
      </dsp:nvSpPr>
      <dsp:spPr>
        <a:xfrm>
          <a:off x="3472676" y="1129192"/>
          <a:ext cx="2213409" cy="541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14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0070C0"/>
              </a:solidFill>
              <a:cs typeface="Times New Roman" pitchFamily="18" charset="0"/>
            </a:rPr>
            <a:t>Показывать </a:t>
          </a:r>
          <a:r>
            <a:rPr lang="ru-RU" sz="1400" b="1" kern="1200" dirty="0" smtClean="0">
              <a:solidFill>
                <a:srgbClr val="0070C0"/>
              </a:solidFill>
              <a:cs typeface="Times New Roman" pitchFamily="18" charset="0"/>
            </a:rPr>
            <a:t>финансовое состояние ППО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3472676" y="1129192"/>
        <a:ext cx="2213409" cy="541435"/>
      </dsp:txXfrm>
    </dsp:sp>
    <dsp:sp modelId="{CA3D2BF2-6D56-4294-B11D-1B7F14268496}">
      <dsp:nvSpPr>
        <dsp:cNvPr id="0" name=""/>
        <dsp:cNvSpPr/>
      </dsp:nvSpPr>
      <dsp:spPr>
        <a:xfrm>
          <a:off x="5440887" y="1036927"/>
          <a:ext cx="426246" cy="426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18D82-A55E-40D2-87C5-DF71C24CEBB8}">
      <dsp:nvSpPr>
        <dsp:cNvPr id="0" name=""/>
        <dsp:cNvSpPr/>
      </dsp:nvSpPr>
      <dsp:spPr>
        <a:xfrm>
          <a:off x="5680592" y="850480"/>
          <a:ext cx="2138494" cy="522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859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0070C0"/>
              </a:solidFill>
              <a:cs typeface="Times New Roman" pitchFamily="18" charset="0"/>
            </a:rPr>
            <a:t>Измерять</a:t>
          </a:r>
          <a:r>
            <a:rPr lang="fr-FR" sz="1400" b="1" kern="1200" dirty="0" smtClean="0">
              <a:solidFill>
                <a:srgbClr val="0070C0"/>
              </a:solidFill>
              <a:cs typeface="Times New Roman" pitchFamily="18" charset="0"/>
            </a:rPr>
            <a:t/>
          </a:r>
          <a:br>
            <a:rPr lang="fr-FR" sz="1400" b="1" kern="1200" dirty="0" smtClean="0">
              <a:solidFill>
                <a:srgbClr val="0070C0"/>
              </a:solidFill>
              <a:cs typeface="Times New Roman" pitchFamily="18" charset="0"/>
            </a:rPr>
          </a:br>
          <a:r>
            <a:rPr lang="ru-RU" sz="1400" b="1" kern="1200" dirty="0" smtClean="0">
              <a:solidFill>
                <a:srgbClr val="0070C0"/>
              </a:solidFill>
              <a:cs typeface="Times New Roman" pitchFamily="18" charset="0"/>
            </a:rPr>
            <a:t>стоимость результатов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5680592" y="850480"/>
        <a:ext cx="2138494" cy="522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5AF2C-1565-4050-8BF8-CA57515C0F4E}">
      <dsp:nvSpPr>
        <dsp:cNvPr id="0" name=""/>
        <dsp:cNvSpPr/>
      </dsp:nvSpPr>
      <dsp:spPr>
        <a:xfrm rot="5400000">
          <a:off x="1161356" y="845509"/>
          <a:ext cx="1322791" cy="15954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3036C-F862-4100-A297-1FE1CDD63554}">
      <dsp:nvSpPr>
        <dsp:cNvPr id="0" name=""/>
        <dsp:cNvSpPr/>
      </dsp:nvSpPr>
      <dsp:spPr>
        <a:xfrm>
          <a:off x="1464812" y="61"/>
          <a:ext cx="1772757" cy="1063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shade val="5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Лимиты бюджетных обязательств</a:t>
          </a:r>
          <a:endParaRPr lang="ru-RU" sz="1700" kern="1200" dirty="0"/>
        </a:p>
      </dsp:txBody>
      <dsp:txXfrm>
        <a:off x="1495965" y="31214"/>
        <a:ext cx="1710451" cy="1001348"/>
      </dsp:txXfrm>
    </dsp:sp>
    <dsp:sp modelId="{69EEDCC3-21F3-4B8C-91F2-2A8BFAFD1CA7}">
      <dsp:nvSpPr>
        <dsp:cNvPr id="0" name=""/>
        <dsp:cNvSpPr/>
      </dsp:nvSpPr>
      <dsp:spPr>
        <a:xfrm rot="5400000">
          <a:off x="1161356" y="2175077"/>
          <a:ext cx="1322791" cy="15954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C0D34D-FA3A-4374-A389-BF078F01425F}">
      <dsp:nvSpPr>
        <dsp:cNvPr id="0" name=""/>
        <dsp:cNvSpPr/>
      </dsp:nvSpPr>
      <dsp:spPr>
        <a:xfrm>
          <a:off x="1464812" y="1329629"/>
          <a:ext cx="1772757" cy="1063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23976"/>
                <a:satOff val="-5019"/>
                <a:lumOff val="11675"/>
                <a:alphaOff val="0"/>
                <a:tint val="43000"/>
                <a:satMod val="165000"/>
              </a:schemeClr>
            </a:gs>
            <a:gs pos="55000">
              <a:schemeClr val="accent2">
                <a:shade val="50000"/>
                <a:hueOff val="23976"/>
                <a:satOff val="-5019"/>
                <a:lumOff val="11675"/>
                <a:alphaOff val="0"/>
                <a:tint val="83000"/>
                <a:satMod val="155000"/>
              </a:schemeClr>
            </a:gs>
            <a:gs pos="100000">
              <a:schemeClr val="accent2">
                <a:shade val="50000"/>
                <a:hueOff val="23976"/>
                <a:satOff val="-5019"/>
                <a:lumOff val="1167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Единый казначейский счет</a:t>
          </a:r>
          <a:endParaRPr lang="ru-RU" sz="1700" kern="1200" dirty="0"/>
        </a:p>
      </dsp:txBody>
      <dsp:txXfrm>
        <a:off x="1495965" y="1360782"/>
        <a:ext cx="1710451" cy="1001348"/>
      </dsp:txXfrm>
    </dsp:sp>
    <dsp:sp modelId="{A22840C3-A442-47D7-B71A-75B54317246C}">
      <dsp:nvSpPr>
        <dsp:cNvPr id="0" name=""/>
        <dsp:cNvSpPr/>
      </dsp:nvSpPr>
      <dsp:spPr>
        <a:xfrm>
          <a:off x="1826140" y="2839861"/>
          <a:ext cx="2350990" cy="15954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C071EC-4C3A-469C-BCE6-8D35C2D056C8}">
      <dsp:nvSpPr>
        <dsp:cNvPr id="0" name=""/>
        <dsp:cNvSpPr/>
      </dsp:nvSpPr>
      <dsp:spPr>
        <a:xfrm>
          <a:off x="1464812" y="2659197"/>
          <a:ext cx="1772757" cy="1063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47952"/>
                <a:satOff val="-10038"/>
                <a:lumOff val="23350"/>
                <a:alphaOff val="0"/>
                <a:tint val="43000"/>
                <a:satMod val="165000"/>
              </a:schemeClr>
            </a:gs>
            <a:gs pos="55000">
              <a:schemeClr val="accent2">
                <a:shade val="50000"/>
                <a:hueOff val="47952"/>
                <a:satOff val="-10038"/>
                <a:lumOff val="23350"/>
                <a:alphaOff val="0"/>
                <a:tint val="83000"/>
                <a:satMod val="155000"/>
              </a:schemeClr>
            </a:gs>
            <a:gs pos="100000">
              <a:schemeClr val="accent2">
                <a:shade val="50000"/>
                <a:hueOff val="47952"/>
                <a:satOff val="-10038"/>
                <a:lumOff val="2335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Кассовое исполнение бюджетов</a:t>
          </a:r>
          <a:endParaRPr lang="ru-RU" sz="1700" kern="1200" dirty="0"/>
        </a:p>
      </dsp:txBody>
      <dsp:txXfrm>
        <a:off x="1495965" y="2690350"/>
        <a:ext cx="1710451" cy="1001348"/>
      </dsp:txXfrm>
    </dsp:sp>
    <dsp:sp modelId="{E319CBE1-09FC-4003-AB3D-C4B33E8040EF}">
      <dsp:nvSpPr>
        <dsp:cNvPr id="0" name=""/>
        <dsp:cNvSpPr/>
      </dsp:nvSpPr>
      <dsp:spPr>
        <a:xfrm rot="16200000">
          <a:off x="3519123" y="2175077"/>
          <a:ext cx="1322791" cy="15954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84DEB1-6DC8-4570-A30F-DE0F0557901C}">
      <dsp:nvSpPr>
        <dsp:cNvPr id="0" name=""/>
        <dsp:cNvSpPr/>
      </dsp:nvSpPr>
      <dsp:spPr>
        <a:xfrm>
          <a:off x="3822579" y="2659197"/>
          <a:ext cx="1772757" cy="1063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71927"/>
                <a:satOff val="-15057"/>
                <a:lumOff val="35025"/>
                <a:alphaOff val="0"/>
                <a:tint val="43000"/>
                <a:satMod val="165000"/>
              </a:schemeClr>
            </a:gs>
            <a:gs pos="55000">
              <a:schemeClr val="accent2">
                <a:shade val="50000"/>
                <a:hueOff val="71927"/>
                <a:satOff val="-15057"/>
                <a:lumOff val="35025"/>
                <a:alphaOff val="0"/>
                <a:tint val="83000"/>
                <a:satMod val="155000"/>
              </a:schemeClr>
            </a:gs>
            <a:gs pos="100000">
              <a:schemeClr val="accent2">
                <a:shade val="50000"/>
                <a:hueOff val="71927"/>
                <a:satOff val="-15057"/>
                <a:lumOff val="3502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Активы</a:t>
          </a:r>
          <a:endParaRPr lang="ru-RU" sz="1700" kern="1200" dirty="0"/>
        </a:p>
      </dsp:txBody>
      <dsp:txXfrm>
        <a:off x="3853732" y="2690350"/>
        <a:ext cx="1710451" cy="1001348"/>
      </dsp:txXfrm>
    </dsp:sp>
    <dsp:sp modelId="{10997A61-8FEB-4653-8850-D7EE85A61FED}">
      <dsp:nvSpPr>
        <dsp:cNvPr id="0" name=""/>
        <dsp:cNvSpPr/>
      </dsp:nvSpPr>
      <dsp:spPr>
        <a:xfrm rot="16200000">
          <a:off x="3519123" y="845509"/>
          <a:ext cx="1322791" cy="15954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65725-F34A-4AD4-9482-021780A0A64D}">
      <dsp:nvSpPr>
        <dsp:cNvPr id="0" name=""/>
        <dsp:cNvSpPr/>
      </dsp:nvSpPr>
      <dsp:spPr>
        <a:xfrm>
          <a:off x="3822579" y="1329629"/>
          <a:ext cx="1772757" cy="1063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95903"/>
                <a:satOff val="-20076"/>
                <a:lumOff val="46700"/>
                <a:alphaOff val="0"/>
                <a:tint val="43000"/>
                <a:satMod val="165000"/>
              </a:schemeClr>
            </a:gs>
            <a:gs pos="55000">
              <a:schemeClr val="accent2">
                <a:shade val="50000"/>
                <a:hueOff val="95903"/>
                <a:satOff val="-20076"/>
                <a:lumOff val="46700"/>
                <a:alphaOff val="0"/>
                <a:tint val="83000"/>
                <a:satMod val="155000"/>
              </a:schemeClr>
            </a:gs>
            <a:gs pos="100000">
              <a:schemeClr val="accent2">
                <a:shade val="50000"/>
                <a:hueOff val="95903"/>
                <a:satOff val="-20076"/>
                <a:lumOff val="4670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Обязательства</a:t>
          </a:r>
          <a:endParaRPr lang="ru-RU" sz="1700" kern="1200" dirty="0"/>
        </a:p>
      </dsp:txBody>
      <dsp:txXfrm>
        <a:off x="3853732" y="1360782"/>
        <a:ext cx="1710451" cy="1001348"/>
      </dsp:txXfrm>
    </dsp:sp>
    <dsp:sp modelId="{855C6BFA-E9F6-4CD6-A2FE-D3578BBCC4F3}">
      <dsp:nvSpPr>
        <dsp:cNvPr id="0" name=""/>
        <dsp:cNvSpPr/>
      </dsp:nvSpPr>
      <dsp:spPr>
        <a:xfrm>
          <a:off x="4183907" y="180725"/>
          <a:ext cx="2350990" cy="15954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CD1D7-8320-43E8-B1A7-0A0CFE386AEC}">
      <dsp:nvSpPr>
        <dsp:cNvPr id="0" name=""/>
        <dsp:cNvSpPr/>
      </dsp:nvSpPr>
      <dsp:spPr>
        <a:xfrm>
          <a:off x="3822579" y="61"/>
          <a:ext cx="1772757" cy="1063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95903"/>
                <a:satOff val="-20076"/>
                <a:lumOff val="46700"/>
                <a:alphaOff val="0"/>
                <a:tint val="43000"/>
                <a:satMod val="165000"/>
              </a:schemeClr>
            </a:gs>
            <a:gs pos="55000">
              <a:schemeClr val="accent2">
                <a:shade val="50000"/>
                <a:hueOff val="95903"/>
                <a:satOff val="-20076"/>
                <a:lumOff val="46700"/>
                <a:alphaOff val="0"/>
                <a:tint val="83000"/>
                <a:satMod val="155000"/>
              </a:schemeClr>
            </a:gs>
            <a:gs pos="100000">
              <a:schemeClr val="accent2">
                <a:shade val="50000"/>
                <a:hueOff val="95903"/>
                <a:satOff val="-20076"/>
                <a:lumOff val="4670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Финансовое состояние ППО</a:t>
          </a:r>
          <a:endParaRPr lang="ru-RU" sz="1700" kern="1200" dirty="0"/>
        </a:p>
      </dsp:txBody>
      <dsp:txXfrm>
        <a:off x="3853732" y="31214"/>
        <a:ext cx="1710451" cy="1001348"/>
      </dsp:txXfrm>
    </dsp:sp>
    <dsp:sp modelId="{726BC5C3-DBED-4889-B43E-3C8E63A5D1BF}">
      <dsp:nvSpPr>
        <dsp:cNvPr id="0" name=""/>
        <dsp:cNvSpPr/>
      </dsp:nvSpPr>
      <dsp:spPr>
        <a:xfrm rot="5400000">
          <a:off x="5876890" y="845509"/>
          <a:ext cx="1322791" cy="15954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73FB0A-6ED2-42BC-B068-8E03344C7083}">
      <dsp:nvSpPr>
        <dsp:cNvPr id="0" name=""/>
        <dsp:cNvSpPr/>
      </dsp:nvSpPr>
      <dsp:spPr>
        <a:xfrm>
          <a:off x="6180346" y="61"/>
          <a:ext cx="1772757" cy="1063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71927"/>
                <a:satOff val="-15057"/>
                <a:lumOff val="35025"/>
                <a:alphaOff val="0"/>
                <a:tint val="43000"/>
                <a:satMod val="165000"/>
              </a:schemeClr>
            </a:gs>
            <a:gs pos="55000">
              <a:schemeClr val="accent2">
                <a:shade val="50000"/>
                <a:hueOff val="71927"/>
                <a:satOff val="-15057"/>
                <a:lumOff val="35025"/>
                <a:alphaOff val="0"/>
                <a:tint val="83000"/>
                <a:satMod val="155000"/>
              </a:schemeClr>
            </a:gs>
            <a:gs pos="100000">
              <a:schemeClr val="accent2">
                <a:shade val="50000"/>
                <a:hueOff val="71927"/>
                <a:satOff val="-15057"/>
                <a:lumOff val="3502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Количество услуг</a:t>
          </a:r>
          <a:endParaRPr lang="ru-RU" sz="1700" kern="1200" dirty="0"/>
        </a:p>
      </dsp:txBody>
      <dsp:txXfrm>
        <a:off x="6211499" y="31214"/>
        <a:ext cx="1710451" cy="1001348"/>
      </dsp:txXfrm>
    </dsp:sp>
    <dsp:sp modelId="{7841C3FB-4D50-48FC-8DB4-20FE04D8241C}">
      <dsp:nvSpPr>
        <dsp:cNvPr id="0" name=""/>
        <dsp:cNvSpPr/>
      </dsp:nvSpPr>
      <dsp:spPr>
        <a:xfrm rot="5400000">
          <a:off x="5876890" y="2175077"/>
          <a:ext cx="1322791" cy="15954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41FA9-2FCB-4EFE-87E6-8E7AAF9DFFE2}">
      <dsp:nvSpPr>
        <dsp:cNvPr id="0" name=""/>
        <dsp:cNvSpPr/>
      </dsp:nvSpPr>
      <dsp:spPr>
        <a:xfrm>
          <a:off x="6180346" y="1329629"/>
          <a:ext cx="1772757" cy="1063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47952"/>
                <a:satOff val="-10038"/>
                <a:lumOff val="23350"/>
                <a:alphaOff val="0"/>
                <a:tint val="43000"/>
                <a:satMod val="165000"/>
              </a:schemeClr>
            </a:gs>
            <a:gs pos="55000">
              <a:schemeClr val="accent2">
                <a:shade val="50000"/>
                <a:hueOff val="47952"/>
                <a:satOff val="-10038"/>
                <a:lumOff val="23350"/>
                <a:alphaOff val="0"/>
                <a:tint val="83000"/>
                <a:satMod val="155000"/>
              </a:schemeClr>
            </a:gs>
            <a:gs pos="100000">
              <a:schemeClr val="accent2">
                <a:shade val="50000"/>
                <a:hueOff val="47952"/>
                <a:satOff val="-10038"/>
                <a:lumOff val="2335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Качество услуг</a:t>
          </a:r>
          <a:endParaRPr lang="ru-RU" sz="1700" kern="1200" dirty="0"/>
        </a:p>
      </dsp:txBody>
      <dsp:txXfrm>
        <a:off x="6211499" y="1360782"/>
        <a:ext cx="1710451" cy="1001348"/>
      </dsp:txXfrm>
    </dsp:sp>
    <dsp:sp modelId="{62262043-8738-4AA0-8C3B-795889CBD23A}">
      <dsp:nvSpPr>
        <dsp:cNvPr id="0" name=""/>
        <dsp:cNvSpPr/>
      </dsp:nvSpPr>
      <dsp:spPr>
        <a:xfrm>
          <a:off x="6180346" y="2659197"/>
          <a:ext cx="1772757" cy="1063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23976"/>
                <a:satOff val="-5019"/>
                <a:lumOff val="11675"/>
                <a:alphaOff val="0"/>
                <a:tint val="43000"/>
                <a:satMod val="165000"/>
              </a:schemeClr>
            </a:gs>
            <a:gs pos="55000">
              <a:schemeClr val="accent2">
                <a:shade val="50000"/>
                <a:hueOff val="23976"/>
                <a:satOff val="-5019"/>
                <a:lumOff val="11675"/>
                <a:alphaOff val="0"/>
                <a:tint val="83000"/>
                <a:satMod val="155000"/>
              </a:schemeClr>
            </a:gs>
            <a:gs pos="100000">
              <a:schemeClr val="accent2">
                <a:shade val="50000"/>
                <a:hueOff val="23976"/>
                <a:satOff val="-5019"/>
                <a:lumOff val="1167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Взаимосвязь с результатами</a:t>
          </a:r>
          <a:endParaRPr lang="ru-RU" sz="1700" kern="1200" dirty="0"/>
        </a:p>
      </dsp:txBody>
      <dsp:txXfrm>
        <a:off x="6211499" y="2690350"/>
        <a:ext cx="1710451" cy="10013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64" tIns="44732" rIns="89464" bIns="44732" numCol="1" anchor="t" anchorCtr="0" compatLnSpc="1">
            <a:prstTxWarp prst="textNoShape">
              <a:avLst/>
            </a:prstTxWarp>
          </a:bodyPr>
          <a:lstStyle>
            <a:lvl1pPr defTabSz="890588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ru-RU"/>
              <a:t>Слайд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8100" y="0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64" tIns="44732" rIns="89464" bIns="44732" numCol="1" anchor="t" anchorCtr="0" compatLnSpc="1">
            <a:prstTxWarp prst="textNoShape">
              <a:avLst/>
            </a:prstTxWarp>
          </a:bodyPr>
          <a:lstStyle>
            <a:lvl1pPr algn="r" defTabSz="890588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99065788-96DB-43E1-AD50-B3C7966E74CC}" type="datetime1">
              <a:rPr lang="ru-RU"/>
              <a:pPr/>
              <a:t>10.07.2012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975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64" tIns="44732" rIns="89464" bIns="44732" numCol="1" anchor="b" anchorCtr="0" compatLnSpc="1">
            <a:prstTxWarp prst="textNoShape">
              <a:avLst/>
            </a:prstTxWarp>
          </a:bodyPr>
          <a:lstStyle>
            <a:lvl1pPr defTabSz="890588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8100" y="942975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64" tIns="44732" rIns="89464" bIns="44732" numCol="1" anchor="b" anchorCtr="0" compatLnSpc="1">
            <a:prstTxWarp prst="textNoShape">
              <a:avLst/>
            </a:prstTxWarp>
          </a:bodyPr>
          <a:lstStyle>
            <a:lvl1pPr algn="r" defTabSz="890588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1D13FAA-E469-456E-8D20-934150314A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4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97" tIns="44800" rIns="89597" bIns="44800" numCol="1" anchor="t" anchorCtr="0" compatLnSpc="1">
            <a:prstTxWarp prst="textNoShape">
              <a:avLst/>
            </a:prstTxWarp>
          </a:bodyPr>
          <a:lstStyle>
            <a:lvl1pPr defTabSz="890588"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ru-RU"/>
              <a:t>Слайд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8100" y="0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97" tIns="44800" rIns="89597" bIns="44800" numCol="1" anchor="t" anchorCtr="0" compatLnSpc="1">
            <a:prstTxWarp prst="textNoShape">
              <a:avLst/>
            </a:prstTxWarp>
          </a:bodyPr>
          <a:lstStyle>
            <a:lvl1pPr algn="r" defTabSz="890588"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B309D6C3-A272-4AA9-9B36-C95DCF3163D6}" type="datetime1">
              <a:rPr lang="ru-RU"/>
              <a:pPr/>
              <a:t>10.07.2012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073" tIns="51037" rIns="102073" bIns="510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14875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97" tIns="44800" rIns="89597" bIns="44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97" tIns="44800" rIns="89597" bIns="44800" numCol="1" anchor="b" anchorCtr="0" compatLnSpc="1">
            <a:prstTxWarp prst="textNoShape">
              <a:avLst/>
            </a:prstTxWarp>
          </a:bodyPr>
          <a:lstStyle>
            <a:lvl1pPr defTabSz="890588"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2975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97" tIns="44800" rIns="89597" bIns="44800" numCol="1" anchor="b" anchorCtr="0" compatLnSpc="1">
            <a:prstTxWarp prst="textNoShape">
              <a:avLst/>
            </a:prstTxWarp>
          </a:bodyPr>
          <a:lstStyle>
            <a:lvl1pPr algn="r" defTabSz="890588"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4CD109C1-85F1-4AF9-ABCA-185EAD5AED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18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B70D7-EE33-4359-A931-8FA7F2889414}" type="slidenum">
              <a:rPr lang="ru-RU"/>
              <a:pPr/>
              <a:t>1</a:t>
            </a:fld>
            <a:endParaRPr 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5637"/>
          </a:xfrm>
        </p:spPr>
        <p:txBody>
          <a:bodyPr/>
          <a:lstStyle/>
          <a:p>
            <a:pPr marL="234950" indent="-234950" eaLnBrk="1" hangingPunct="1">
              <a:lnSpc>
                <a:spcPct val="90000"/>
              </a:lnSpc>
            </a:pPr>
            <a:r>
              <a:rPr lang="ru-RU" smtClean="0"/>
              <a:t>Титул</a:t>
            </a:r>
          </a:p>
          <a:p>
            <a:pPr marL="234950" indent="-234950"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/>
        <p:txBody>
          <a:bodyPr lIns="91001" tIns="45501" rIns="91001" bIns="45501"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ru-RU" sz="700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1" tIns="45501" rIns="91001" bIns="45501" anchor="b"/>
          <a:lstStyle/>
          <a:p>
            <a:pPr algn="r" defTabSz="909638"/>
            <a:fld id="{FAA346D8-9C00-4753-BB83-B9688FF0BCF4}" type="slidenum">
              <a:rPr lang="ru-RU">
                <a:solidFill>
                  <a:schemeClr val="tx1"/>
                </a:solidFill>
                <a:latin typeface="Calibri" pitchFamily="34" charset="0"/>
              </a:rPr>
              <a:pPr algn="r" defTabSz="909638"/>
              <a:t>4</a:t>
            </a:fld>
            <a:endParaRPr lang="ru-RU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928A1-35DE-4FC6-A1D8-18625941B188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 информации, содержащейся в системе ЭБ, можно будет получить доступ через Единый портал бюджетной системы Российской Федерации.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Примером эффективности может служить опыт ФК – уже реализованный проект по созданию АСФК дал следующие результаты.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Организация управления, роль Департамента ИТ МФ.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Дорожная карта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Прямоугольник 8"/>
          <p:cNvSpPr/>
          <p:nvPr userDrawn="1"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sz="18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DBDBE9"/>
                </a:solidFill>
              </a:rPr>
              <a:t>]</a:t>
            </a:r>
            <a:endParaRPr lang="ru-RU" sz="1800">
              <a:solidFill>
                <a:srgbClr val="DBDBE9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smtClean="0">
                <a:solidFill>
                  <a:schemeClr val="bg1"/>
                </a:solidFill>
              </a:rPr>
              <a:t>ф</a:t>
            </a:r>
            <a:endParaRPr lang="ru-RU" sz="2200" smtClean="0">
              <a:solidFill>
                <a:srgbClr val="DBDBE9"/>
              </a:solidFill>
            </a:endParaRPr>
          </a:p>
        </p:txBody>
      </p:sp>
      <p:sp>
        <p:nvSpPr>
          <p:cNvPr id="15" name="Номер слайда 11"/>
          <p:cNvSpPr txBox="1">
            <a:spLocks noGrp="1"/>
          </p:cNvSpPr>
          <p:nvPr userDrawn="1"/>
        </p:nvSpPr>
        <p:spPr bwMode="auto">
          <a:xfrm>
            <a:off x="7424738" y="0"/>
            <a:ext cx="1484312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FD27475-8F70-4924-A15C-00259A53A482}" type="slidenum">
              <a:rPr lang="ru-RU" sz="18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ru-RU" sz="1800" smtClean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7" name="Picture 11" descr="MF_emblema [Converted]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5013" y="5151438"/>
            <a:ext cx="6540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4"/>
          <p:cNvSpPr>
            <a:spLocks noChangeShapeType="1"/>
          </p:cNvSpPr>
          <p:nvPr userDrawn="1"/>
        </p:nvSpPr>
        <p:spPr bwMode="auto">
          <a:xfrm>
            <a:off x="6615113" y="507523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9" name="Line 5"/>
          <p:cNvSpPr>
            <a:spLocks noChangeShapeType="1"/>
          </p:cNvSpPr>
          <p:nvPr userDrawn="1"/>
        </p:nvSpPr>
        <p:spPr bwMode="auto">
          <a:xfrm>
            <a:off x="6615113" y="603408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auto">
          <a:xfrm>
            <a:off x="7024688" y="6042025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7024688" y="5008563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 userDrawn="1"/>
        </p:nvSpPr>
        <p:spPr bwMode="auto">
          <a:xfrm>
            <a:off x="6400800" y="4532313"/>
            <a:ext cx="1931988" cy="3667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r>
              <a:rPr lang="ru-RU" sz="1800">
                <a:solidFill>
                  <a:schemeClr val="tx1"/>
                </a:solidFill>
                <a:latin typeface="Georgia" pitchFamily="18" charset="0"/>
              </a:rPr>
              <a:t>Минфин России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5970-5CDF-4A19-B36D-CE82BBA8C563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87C452-9434-4A8B-8CF9-EBE566838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401638"/>
            <a:ext cx="8229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6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016125"/>
            <a:ext cx="82296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Дата 27"/>
          <p:cNvSpPr>
            <a:spLocks noGrp="1"/>
          </p:cNvSpPr>
          <p:nvPr>
            <p:ph type="dt" sz="half" idx="2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 vert="horz"/>
          <a:lstStyle>
            <a:lvl1pPr algn="ctr"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5918EC-5F39-42C6-A204-317009A2430E}" type="datetime1">
              <a:rPr lang="ru-RU"/>
              <a:pPr>
                <a:defRPr/>
              </a:pPr>
              <a:t>10.07.2012</a:t>
            </a:fld>
            <a:endParaRPr lang="ru-RU"/>
          </a:p>
        </p:txBody>
      </p:sp>
      <p:sp>
        <p:nvSpPr>
          <p:cNvPr id="21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885A9C-DA6D-4CDE-980F-65470845B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Times New Roman" pitchFamily="18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Times New Roman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udget.gov.ru/" TargetMode="External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7"/>
          <p:cNvSpPr>
            <a:spLocks noGrp="1"/>
          </p:cNvSpPr>
          <p:nvPr>
            <p:ph type="ctrTitle"/>
          </p:nvPr>
        </p:nvSpPr>
        <p:spPr>
          <a:xfrm>
            <a:off x="401638" y="455613"/>
            <a:ext cx="8183562" cy="2773362"/>
          </a:xfrm>
        </p:spPr>
        <p:txBody>
          <a:bodyPr/>
          <a:lstStyle/>
          <a:p>
            <a:pPr algn="l"/>
            <a:r>
              <a:rPr lang="ru-RU" sz="2800" smtClean="0"/>
              <a:t>О создании и развитии государственной интегрированной информационной системы управления общественными финансами </a:t>
            </a:r>
            <a:br>
              <a:rPr lang="ru-RU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ru-RU" sz="2800" smtClean="0"/>
              <a:t>«ЭЛЕКТРОННЫЙ БЮДЖЕТ»</a:t>
            </a:r>
            <a:r>
              <a:rPr lang="ru-RU" sz="2200" smtClean="0"/>
              <a:t/>
            </a:r>
            <a:br>
              <a:rPr lang="ru-RU" sz="2200" smtClean="0"/>
            </a:br>
            <a:endParaRPr lang="ru-RU" sz="2200" smtClean="0"/>
          </a:p>
        </p:txBody>
      </p:sp>
      <p:sp>
        <p:nvSpPr>
          <p:cNvPr id="7170" name="Rectangle 17"/>
          <p:cNvSpPr>
            <a:spLocks noGrp="1"/>
          </p:cNvSpPr>
          <p:nvPr>
            <p:ph type="ctrTitle" idx="4294967295"/>
          </p:nvPr>
        </p:nvSpPr>
        <p:spPr>
          <a:xfrm>
            <a:off x="0" y="3827463"/>
            <a:ext cx="5595938" cy="1006475"/>
          </a:xfrm>
        </p:spPr>
        <p:txBody>
          <a:bodyPr/>
          <a:lstStyle/>
          <a:p>
            <a:pPr algn="l"/>
            <a:r>
              <a:rPr lang="ru-RU" sz="1800" smtClean="0">
                <a:solidFill>
                  <a:srgbClr val="002060"/>
                </a:solidFill>
              </a:rPr>
              <a:t>Федеральное казначейство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002060"/>
                </a:solidFill>
              </a:rPr>
              <a:t>Антонова Л.Г.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 txBox="1">
            <a:spLocks/>
          </p:cNvSpPr>
          <p:nvPr/>
        </p:nvSpPr>
        <p:spPr bwMode="auto">
          <a:xfrm>
            <a:off x="-134938" y="354013"/>
            <a:ext cx="953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2000" b="1">
                <a:solidFill>
                  <a:srgbClr val="424456"/>
                </a:solidFill>
              </a:rPr>
              <a:t>ИНФОРМАЦИОННАЯ СРЕДА В СФЕРЕ УПРАВЛЕНИЯ ОБЩЕСТВЕННЫМИ ФИНАНСАМИ</a:t>
            </a:r>
          </a:p>
        </p:txBody>
      </p:sp>
      <p:grpSp>
        <p:nvGrpSpPr>
          <p:cNvPr id="18434" name="Группа 2"/>
          <p:cNvGrpSpPr>
            <a:grpSpLocks/>
          </p:cNvGrpSpPr>
          <p:nvPr/>
        </p:nvGrpSpPr>
        <p:grpSpPr bwMode="auto">
          <a:xfrm>
            <a:off x="533400" y="1073150"/>
            <a:ext cx="8286750" cy="5607050"/>
            <a:chOff x="533329" y="1073190"/>
            <a:chExt cx="8286750" cy="5607491"/>
          </a:xfrm>
        </p:grpSpPr>
        <p:sp>
          <p:nvSpPr>
            <p:cNvPr id="166" name="Oval 27"/>
            <p:cNvSpPr>
              <a:spLocks noChangeArrowheads="1"/>
            </p:cNvSpPr>
            <p:nvPr/>
          </p:nvSpPr>
          <p:spPr bwMode="gray">
            <a:xfrm>
              <a:off x="5170417" y="3243474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Oval 3"/>
            <p:cNvSpPr>
              <a:spLocks noChangeArrowheads="1"/>
            </p:cNvSpPr>
            <p:nvPr/>
          </p:nvSpPr>
          <p:spPr bwMode="gray">
            <a:xfrm>
              <a:off x="533329" y="1073190"/>
              <a:ext cx="8286750" cy="560749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29000"/>
              </a:schemeClr>
            </a:solidFill>
            <a:ln w="63500">
              <a:solidFill>
                <a:schemeClr val="accent5">
                  <a:lumMod val="75000"/>
                  <a:alpha val="54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8437" name="Группа 727"/>
            <p:cNvGrpSpPr>
              <a:grpSpLocks/>
            </p:cNvGrpSpPr>
            <p:nvPr/>
          </p:nvGrpSpPr>
          <p:grpSpPr bwMode="auto">
            <a:xfrm>
              <a:off x="6986894" y="3112404"/>
              <a:ext cx="1714500" cy="1226880"/>
              <a:chOff x="357158" y="2762240"/>
              <a:chExt cx="1714500" cy="1260000"/>
            </a:xfrm>
          </p:grpSpPr>
          <p:sp>
            <p:nvSpPr>
              <p:cNvPr id="100" name="AutoShape 20"/>
              <p:cNvSpPr>
                <a:spLocks noChangeArrowheads="1"/>
              </p:cNvSpPr>
              <p:nvPr/>
            </p:nvSpPr>
            <p:spPr bwMode="gray">
              <a:xfrm>
                <a:off x="619092" y="2762240"/>
                <a:ext cx="1260000" cy="126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9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527" name="Rectangle 63"/>
              <p:cNvSpPr>
                <a:spLocks noChangeArrowheads="1"/>
              </p:cNvSpPr>
              <p:nvPr/>
            </p:nvSpPr>
            <p:spPr bwMode="auto">
              <a:xfrm>
                <a:off x="357158" y="3429000"/>
                <a:ext cx="1714500" cy="507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Системы </a:t>
                </a:r>
              </a:p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   администраторов</a:t>
                </a:r>
              </a:p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доходов</a:t>
                </a:r>
              </a:p>
            </p:txBody>
          </p:sp>
          <p:pic>
            <p:nvPicPr>
              <p:cNvPr id="18528" name="Picture 12" descr="C:\Users\Оксана\Desktop\Безымянный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6685" y="2898664"/>
                <a:ext cx="500063" cy="492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438" name="Группа 729"/>
            <p:cNvGrpSpPr>
              <a:grpSpLocks/>
            </p:cNvGrpSpPr>
            <p:nvPr/>
          </p:nvGrpSpPr>
          <p:grpSpPr bwMode="auto">
            <a:xfrm>
              <a:off x="590550" y="3158727"/>
              <a:ext cx="1428750" cy="1226880"/>
              <a:chOff x="357158" y="2609840"/>
              <a:chExt cx="1428761" cy="1260000"/>
            </a:xfrm>
          </p:grpSpPr>
          <p:sp>
            <p:nvSpPr>
              <p:cNvPr id="105" name="AutoShape 20"/>
              <p:cNvSpPr>
                <a:spLocks noChangeArrowheads="1"/>
              </p:cNvSpPr>
              <p:nvPr/>
            </p:nvSpPr>
            <p:spPr bwMode="gray">
              <a:xfrm>
                <a:off x="466692" y="2609840"/>
                <a:ext cx="1260000" cy="126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9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8522" name="Picture 36" descr="24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44207" y="2719337"/>
                <a:ext cx="646421" cy="571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523" name="Rectangle 63"/>
              <p:cNvSpPr>
                <a:spLocks noChangeArrowheads="1"/>
              </p:cNvSpPr>
              <p:nvPr/>
            </p:nvSpPr>
            <p:spPr bwMode="auto">
              <a:xfrm>
                <a:off x="357158" y="3330470"/>
                <a:ext cx="1428761" cy="369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ГАС </a:t>
                </a:r>
              </a:p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Управление</a:t>
                </a:r>
              </a:p>
            </p:txBody>
          </p:sp>
        </p:grpSp>
        <p:grpSp>
          <p:nvGrpSpPr>
            <p:cNvPr id="18439" name="Группа 732"/>
            <p:cNvGrpSpPr>
              <a:grpSpLocks/>
            </p:cNvGrpSpPr>
            <p:nvPr/>
          </p:nvGrpSpPr>
          <p:grpSpPr bwMode="auto">
            <a:xfrm>
              <a:off x="1442191" y="4608114"/>
              <a:ext cx="1785938" cy="1226880"/>
              <a:chOff x="71406" y="2457440"/>
              <a:chExt cx="1785937" cy="1260000"/>
            </a:xfrm>
          </p:grpSpPr>
          <p:sp>
            <p:nvSpPr>
              <p:cNvPr id="112" name="AutoShape 20"/>
              <p:cNvSpPr>
                <a:spLocks noChangeArrowheads="1"/>
              </p:cNvSpPr>
              <p:nvPr/>
            </p:nvSpPr>
            <p:spPr bwMode="gray">
              <a:xfrm>
                <a:off x="314292" y="2457440"/>
                <a:ext cx="1260000" cy="126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9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517" name="Rectangle 63"/>
              <p:cNvSpPr>
                <a:spLocks noChangeArrowheads="1"/>
              </p:cNvSpPr>
              <p:nvPr/>
            </p:nvSpPr>
            <p:spPr bwMode="auto">
              <a:xfrm>
                <a:off x="71406" y="2857496"/>
                <a:ext cx="1785937" cy="784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 eaLnBrk="0" hangingPunct="0"/>
                <a:endParaRPr lang="ru-RU" sz="900" b="1">
                  <a:solidFill>
                    <a:srgbClr val="59595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Портал</a:t>
                </a:r>
              </a:p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государственных </a:t>
                </a:r>
              </a:p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и муниципальных</a:t>
                </a:r>
              </a:p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 услуг</a:t>
                </a:r>
              </a:p>
            </p:txBody>
          </p:sp>
          <p:pic>
            <p:nvPicPr>
              <p:cNvPr id="114" name="Picture 2" descr="http://www.3dnews.ru/_imgdata/img/2009/12/22/15516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00034" y="2571744"/>
                <a:ext cx="714777" cy="428628"/>
              </a:xfrm>
              <a:prstGeom prst="rect">
                <a:avLst/>
              </a:prstGeom>
              <a:noFill/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>
                  <a:rot lat="1200000" lon="20099991" rev="0"/>
                </a:camera>
                <a:lightRig rig="threePt" dir="t"/>
              </a:scene3d>
            </p:spPr>
          </p:pic>
        </p:grpSp>
        <p:grpSp>
          <p:nvGrpSpPr>
            <p:cNvPr id="18440" name="Группа 735"/>
            <p:cNvGrpSpPr>
              <a:grpSpLocks/>
            </p:cNvGrpSpPr>
            <p:nvPr/>
          </p:nvGrpSpPr>
          <p:grpSpPr bwMode="auto">
            <a:xfrm>
              <a:off x="1286078" y="1785648"/>
              <a:ext cx="2143125" cy="1226880"/>
              <a:chOff x="-285765" y="2305040"/>
              <a:chExt cx="2143125" cy="1260000"/>
            </a:xfrm>
          </p:grpSpPr>
          <p:sp>
            <p:nvSpPr>
              <p:cNvPr id="116" name="AutoShape 20"/>
              <p:cNvSpPr>
                <a:spLocks noChangeArrowheads="1"/>
              </p:cNvSpPr>
              <p:nvPr/>
            </p:nvSpPr>
            <p:spPr bwMode="gray">
              <a:xfrm>
                <a:off x="161892" y="2305040"/>
                <a:ext cx="1260000" cy="126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9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513" name="Rectangle 63"/>
              <p:cNvSpPr>
                <a:spLocks noChangeArrowheads="1"/>
              </p:cNvSpPr>
              <p:nvPr/>
            </p:nvSpPr>
            <p:spPr bwMode="auto">
              <a:xfrm>
                <a:off x="-285765" y="3008607"/>
                <a:ext cx="2143125" cy="369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Портал </a:t>
                </a:r>
              </a:p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торгов</a:t>
                </a:r>
                <a:endParaRPr lang="en-US" sz="900" b="1">
                  <a:solidFill>
                    <a:srgbClr val="59595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8441" name="Группа 105"/>
            <p:cNvGrpSpPr>
              <a:grpSpLocks/>
            </p:cNvGrpSpPr>
            <p:nvPr/>
          </p:nvGrpSpPr>
          <p:grpSpPr bwMode="auto">
            <a:xfrm>
              <a:off x="5025599" y="5175198"/>
              <a:ext cx="1357312" cy="1226880"/>
              <a:chOff x="6143625" y="5143512"/>
              <a:chExt cx="1357313" cy="1260000"/>
            </a:xfrm>
          </p:grpSpPr>
          <p:sp>
            <p:nvSpPr>
              <p:cNvPr id="120" name="AutoShape 20"/>
              <p:cNvSpPr>
                <a:spLocks noChangeArrowheads="1"/>
              </p:cNvSpPr>
              <p:nvPr/>
            </p:nvSpPr>
            <p:spPr bwMode="gray">
              <a:xfrm>
                <a:off x="6215074" y="5143512"/>
                <a:ext cx="1260000" cy="126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1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1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1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1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1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00" smtClean="0">
                    <a:solidFill>
                      <a:srgbClr val="FFFFFF"/>
                    </a:solidFill>
                    <a:latin typeface="Tahoma" pitchFamily="34" charset="0"/>
                    <a:cs typeface="Tahoma" pitchFamily="34" charset="0"/>
                  </a:rPr>
                  <a:t>Ин</a:t>
                </a:r>
              </a:p>
            </p:txBody>
          </p:sp>
          <p:sp>
            <p:nvSpPr>
              <p:cNvPr id="18508" name="Rectangle 63"/>
              <p:cNvSpPr>
                <a:spLocks noChangeArrowheads="1"/>
              </p:cNvSpPr>
              <p:nvPr/>
            </p:nvSpPr>
            <p:spPr bwMode="auto">
              <a:xfrm>
                <a:off x="6143625" y="5984875"/>
                <a:ext cx="1357313" cy="230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 eaLnBrk="0" hangingPunct="0"/>
                <a:endParaRPr lang="ru-RU" sz="900" b="1">
                  <a:solidFill>
                    <a:srgbClr val="59595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8509" name="Picture 33" descr="3D_1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38913" y="5300685"/>
                <a:ext cx="633412" cy="601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442" name="Группа 740"/>
            <p:cNvGrpSpPr>
              <a:grpSpLocks/>
            </p:cNvGrpSpPr>
            <p:nvPr/>
          </p:nvGrpSpPr>
          <p:grpSpPr bwMode="auto">
            <a:xfrm>
              <a:off x="6619875" y="4591116"/>
              <a:ext cx="1260475" cy="1226880"/>
              <a:chOff x="-1260000" y="3500438"/>
              <a:chExt cx="1260000" cy="1260000"/>
            </a:xfrm>
          </p:grpSpPr>
          <p:sp>
            <p:nvSpPr>
              <p:cNvPr id="124" name="AutoShape 20"/>
              <p:cNvSpPr>
                <a:spLocks noChangeArrowheads="1"/>
              </p:cNvSpPr>
              <p:nvPr/>
            </p:nvSpPr>
            <p:spPr bwMode="gray">
              <a:xfrm>
                <a:off x="-1260000" y="3500438"/>
                <a:ext cx="1260000" cy="126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9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504" name="Rectangle 63"/>
              <p:cNvSpPr>
                <a:spLocks noChangeArrowheads="1"/>
              </p:cNvSpPr>
              <p:nvPr/>
            </p:nvSpPr>
            <p:spPr bwMode="auto">
              <a:xfrm>
                <a:off x="-1214936" y="4202676"/>
                <a:ext cx="1214904" cy="369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Портал</a:t>
                </a:r>
              </a:p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ФАИП</a:t>
                </a:r>
              </a:p>
            </p:txBody>
          </p:sp>
        </p:grpSp>
        <p:sp>
          <p:nvSpPr>
            <p:cNvPr id="131" name="AutoShape 20"/>
            <p:cNvSpPr>
              <a:spLocks noChangeArrowheads="1"/>
            </p:cNvSpPr>
            <p:nvPr/>
          </p:nvSpPr>
          <p:spPr bwMode="gray">
            <a:xfrm>
              <a:off x="6430959" y="1810925"/>
              <a:ext cx="1260475" cy="122688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342900" indent="-342900" algn="ctr" eaLnBrk="0" hangingPunct="0">
                <a:defRPr/>
              </a:pPr>
              <a:endParaRPr lang="ru-RU" sz="900" b="1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endParaRPr>
            </a:p>
            <a:p>
              <a:pPr marL="342900" indent="-342900" algn="ctr" eaLnBrk="0" hangingPunct="0">
                <a:defRPr/>
              </a:pPr>
              <a:endParaRPr lang="ru-RU" sz="900" b="1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endParaRPr>
            </a:p>
            <a:p>
              <a:pPr marL="342900" indent="-342900" algn="ctr" eaLnBrk="0" hangingPunct="0">
                <a:defRPr/>
              </a:pPr>
              <a:endParaRPr lang="ru-RU" sz="900" b="1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endParaRPr>
            </a:p>
            <a:p>
              <a:pPr marL="342900" indent="-342900" algn="ctr" eaLnBrk="0" hangingPunct="0">
                <a:defRPr/>
              </a:pPr>
              <a:endParaRPr lang="ru-RU" sz="900" b="1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endParaRPr>
            </a:p>
            <a:p>
              <a:pPr marL="342900" indent="-342900" algn="ctr" eaLnBrk="0" hangingPunct="0">
                <a:defRPr/>
              </a:pPr>
              <a:r>
                <a:rPr lang="ru-RU" sz="900" b="1" dirty="0">
                  <a:solidFill>
                    <a:srgbClr val="595959"/>
                  </a:solidFill>
                  <a:latin typeface="Tahoma" pitchFamily="34" charset="0"/>
                  <a:cs typeface="Tahoma" pitchFamily="34" charset="0"/>
                </a:rPr>
                <a:t>ООС</a:t>
              </a:r>
            </a:p>
          </p:txBody>
        </p:sp>
        <p:pic>
          <p:nvPicPr>
            <p:cNvPr id="18446" name="Picture 17" descr="0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64956" y="1953014"/>
              <a:ext cx="714375" cy="556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7" name="Группа 727"/>
            <p:cNvGrpSpPr>
              <a:grpSpLocks/>
            </p:cNvGrpSpPr>
            <p:nvPr/>
          </p:nvGrpSpPr>
          <p:grpSpPr bwMode="auto">
            <a:xfrm>
              <a:off x="3754749" y="3122547"/>
              <a:ext cx="1949506" cy="1376620"/>
              <a:chOff x="404783" y="2788394"/>
              <a:chExt cx="1714500" cy="1260000"/>
            </a:xfrm>
          </p:grpSpPr>
          <p:sp>
            <p:nvSpPr>
              <p:cNvPr id="141" name="AutoShape 20"/>
              <p:cNvSpPr>
                <a:spLocks noChangeArrowheads="1"/>
              </p:cNvSpPr>
              <p:nvPr/>
            </p:nvSpPr>
            <p:spPr bwMode="gray">
              <a:xfrm>
                <a:off x="619092" y="2788394"/>
                <a:ext cx="1260000" cy="126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9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500" name="Rectangle 63"/>
              <p:cNvSpPr>
                <a:spLocks noChangeArrowheads="1"/>
              </p:cNvSpPr>
              <p:nvPr/>
            </p:nvSpPr>
            <p:spPr bwMode="auto">
              <a:xfrm>
                <a:off x="404783" y="3533622"/>
                <a:ext cx="1714500" cy="369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Электронный</a:t>
                </a:r>
              </a:p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бюджет</a:t>
                </a:r>
              </a:p>
            </p:txBody>
          </p:sp>
        </p:grpSp>
        <p:grpSp>
          <p:nvGrpSpPr>
            <p:cNvPr id="18448" name="Группа 721"/>
            <p:cNvGrpSpPr>
              <a:grpSpLocks/>
            </p:cNvGrpSpPr>
            <p:nvPr/>
          </p:nvGrpSpPr>
          <p:grpSpPr bwMode="auto">
            <a:xfrm>
              <a:off x="4987498" y="1282204"/>
              <a:ext cx="1260475" cy="1226880"/>
              <a:chOff x="1008677" y="2931508"/>
              <a:chExt cx="1260000" cy="1260000"/>
            </a:xfrm>
          </p:grpSpPr>
          <p:sp>
            <p:nvSpPr>
              <p:cNvPr id="147" name="AutoShape 20"/>
              <p:cNvSpPr>
                <a:spLocks noChangeArrowheads="1"/>
              </p:cNvSpPr>
              <p:nvPr/>
            </p:nvSpPr>
            <p:spPr bwMode="gray">
              <a:xfrm>
                <a:off x="1008677" y="2931508"/>
                <a:ext cx="1260000" cy="126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342900" indent="-342900" algn="ctr" eaLnBrk="0" hangingPunct="0">
                  <a:defRPr/>
                </a:pPr>
                <a:endParaRPr lang="ru-RU" sz="900" b="1" dirty="0">
                  <a:solidFill>
                    <a:srgbClr val="59595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algn="ctr" eaLnBrk="0" hangingPunct="0">
                  <a:defRPr/>
                </a:pPr>
                <a:endParaRPr lang="ru-RU" sz="900" b="1" dirty="0">
                  <a:solidFill>
                    <a:srgbClr val="59595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algn="ctr" eaLnBrk="0" hangingPunct="0">
                  <a:defRPr/>
                </a:pPr>
                <a:endParaRPr lang="ru-RU" sz="900" b="1" dirty="0">
                  <a:solidFill>
                    <a:srgbClr val="59595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algn="ctr" eaLnBrk="0" hangingPunct="0">
                  <a:defRPr/>
                </a:pPr>
                <a:endParaRPr lang="ru-RU" sz="900" b="1" dirty="0">
                  <a:solidFill>
                    <a:srgbClr val="595959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marL="342900" indent="-342900" algn="ctr" eaLnBrk="0" hangingPunct="0">
                  <a:defRPr/>
                </a:pPr>
                <a:r>
                  <a:rPr lang="ru-RU" sz="900" b="1" dirty="0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Реестр</a:t>
                </a:r>
              </a:p>
              <a:p>
                <a:pPr marL="342900" indent="-342900" algn="ctr" eaLnBrk="0" hangingPunct="0">
                  <a:defRPr/>
                </a:pPr>
                <a:r>
                  <a:rPr lang="ru-RU" sz="900" b="1" dirty="0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 федерального</a:t>
                </a:r>
              </a:p>
              <a:p>
                <a:pPr marL="342900" indent="-342900" algn="ctr" eaLnBrk="0" hangingPunct="0">
                  <a:defRPr/>
                </a:pPr>
                <a:r>
                  <a:rPr lang="ru-RU" sz="900" b="1" dirty="0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имущества</a:t>
                </a:r>
              </a:p>
            </p:txBody>
          </p:sp>
          <p:pic>
            <p:nvPicPr>
              <p:cNvPr id="18496" name="Picture 31" descr="24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400107" y="2968434"/>
                <a:ext cx="500066" cy="652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49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86894" y="4737910"/>
              <a:ext cx="614366" cy="559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2" name="AutoShape 20"/>
            <p:cNvSpPr>
              <a:spLocks noChangeArrowheads="1"/>
            </p:cNvSpPr>
            <p:nvPr/>
          </p:nvSpPr>
          <p:spPr bwMode="gray">
            <a:xfrm>
              <a:off x="3320623" y="5302872"/>
              <a:ext cx="1260475" cy="122688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342900" indent="-342900" algn="ctr" eaLnBrk="0" hangingPunct="0">
                <a:defRPr/>
              </a:pPr>
              <a:endParaRPr lang="ru-RU" sz="900" b="1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endParaRPr>
            </a:p>
            <a:p>
              <a:pPr marL="342900" indent="-342900" algn="ctr" eaLnBrk="0" hangingPunct="0">
                <a:defRPr/>
              </a:pPr>
              <a:endParaRPr lang="ru-RU" sz="900" b="1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endParaRPr>
            </a:p>
            <a:p>
              <a:pPr marL="342900" indent="-342900" algn="ctr" eaLnBrk="0" hangingPunct="0">
                <a:defRPr/>
              </a:pPr>
              <a:endParaRPr lang="ru-RU" sz="900" b="1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endParaRPr>
            </a:p>
            <a:p>
              <a:pPr marL="342900" indent="-342900" algn="ctr" eaLnBrk="0" hangingPunct="0">
                <a:defRPr/>
              </a:pPr>
              <a:endParaRPr lang="ru-RU" sz="900" b="1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endParaRPr>
            </a:p>
            <a:p>
              <a:pPr marL="342900" indent="-342900" algn="ctr" eaLnBrk="0" hangingPunct="0">
                <a:defRPr/>
              </a:pPr>
              <a:r>
                <a:rPr lang="ru-RU" sz="900" b="1" dirty="0">
                  <a:solidFill>
                    <a:srgbClr val="595959"/>
                  </a:solidFill>
                  <a:latin typeface="Tahoma" pitchFamily="34" charset="0"/>
                  <a:cs typeface="Tahoma" pitchFamily="34" charset="0"/>
                </a:rPr>
                <a:t>Системы </a:t>
              </a:r>
            </a:p>
            <a:p>
              <a:pPr marL="342900" indent="-342900" algn="ctr" eaLnBrk="0" hangingPunct="0">
                <a:defRPr/>
              </a:pPr>
              <a:r>
                <a:rPr lang="ru-RU" sz="900" b="1" dirty="0">
                  <a:solidFill>
                    <a:srgbClr val="595959"/>
                  </a:solidFill>
                  <a:latin typeface="Tahoma" pitchFamily="34" charset="0"/>
                  <a:cs typeface="Tahoma" pitchFamily="34" charset="0"/>
                </a:rPr>
                <a:t>субъектов</a:t>
              </a:r>
            </a:p>
            <a:p>
              <a:pPr marL="342900" indent="-342900" algn="ctr" eaLnBrk="0" hangingPunct="0">
                <a:defRPr/>
              </a:pPr>
              <a:r>
                <a:rPr lang="ru-RU" sz="900" b="1" dirty="0">
                  <a:solidFill>
                    <a:srgbClr val="595959"/>
                  </a:solidFill>
                  <a:latin typeface="Tahoma" pitchFamily="34" charset="0"/>
                  <a:cs typeface="Tahoma" pitchFamily="34" charset="0"/>
                </a:rPr>
                <a:t>РФ</a:t>
              </a:r>
            </a:p>
          </p:txBody>
        </p:sp>
        <p:pic>
          <p:nvPicPr>
            <p:cNvPr id="18453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48087" y="5514063"/>
              <a:ext cx="360363" cy="39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4" name="Rectangle 63"/>
            <p:cNvSpPr>
              <a:spLocks noChangeArrowheads="1"/>
            </p:cNvSpPr>
            <p:nvPr/>
          </p:nvSpPr>
          <p:spPr bwMode="auto">
            <a:xfrm>
              <a:off x="5131112" y="5861583"/>
              <a:ext cx="1215362" cy="49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 eaLnBrk="0" hangingPunct="0"/>
              <a:r>
                <a:rPr lang="ru-RU" sz="900" b="1">
                  <a:solidFill>
                    <a:srgbClr val="595959"/>
                  </a:solidFill>
                  <a:latin typeface="Tahoma" pitchFamily="34" charset="0"/>
                  <a:cs typeface="Tahoma" pitchFamily="34" charset="0"/>
                </a:rPr>
                <a:t>Иные </a:t>
              </a:r>
            </a:p>
            <a:p>
              <a:pPr marL="342900" indent="-342900" algn="ctr" eaLnBrk="0" hangingPunct="0"/>
              <a:r>
                <a:rPr lang="ru-RU" sz="900" b="1">
                  <a:solidFill>
                    <a:srgbClr val="595959"/>
                  </a:solidFill>
                  <a:latin typeface="Tahoma" pitchFamily="34" charset="0"/>
                  <a:cs typeface="Tahoma" pitchFamily="34" charset="0"/>
                </a:rPr>
                <a:t>внешние</a:t>
              </a:r>
            </a:p>
            <a:p>
              <a:pPr marL="342900" indent="-342900" algn="ctr" eaLnBrk="0" hangingPunct="0"/>
              <a:r>
                <a:rPr lang="ru-RU" sz="900" b="1">
                  <a:solidFill>
                    <a:srgbClr val="595959"/>
                  </a:solidFill>
                  <a:latin typeface="Tahoma" pitchFamily="34" charset="0"/>
                  <a:cs typeface="Tahoma" pitchFamily="34" charset="0"/>
                </a:rPr>
                <a:t>системы</a:t>
              </a:r>
            </a:p>
          </p:txBody>
        </p:sp>
        <p:pic>
          <p:nvPicPr>
            <p:cNvPr id="18455" name="Picture 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27338" y="1886130"/>
              <a:ext cx="641553" cy="57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56" name="Группа 735"/>
            <p:cNvGrpSpPr>
              <a:grpSpLocks/>
            </p:cNvGrpSpPr>
            <p:nvPr/>
          </p:nvGrpSpPr>
          <p:grpSpPr bwMode="auto">
            <a:xfrm>
              <a:off x="2879297" y="1222645"/>
              <a:ext cx="2143125" cy="1226880"/>
              <a:chOff x="-285765" y="2305040"/>
              <a:chExt cx="2143125" cy="1260000"/>
            </a:xfrm>
          </p:grpSpPr>
          <p:sp>
            <p:nvSpPr>
              <p:cNvPr id="156" name="AutoShape 20"/>
              <p:cNvSpPr>
                <a:spLocks noChangeArrowheads="1"/>
              </p:cNvSpPr>
              <p:nvPr/>
            </p:nvSpPr>
            <p:spPr bwMode="gray">
              <a:xfrm>
                <a:off x="161892" y="2305040"/>
                <a:ext cx="1260000" cy="126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</a:gradFill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9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492" name="Rectangle 63"/>
              <p:cNvSpPr>
                <a:spLocks noChangeArrowheads="1"/>
              </p:cNvSpPr>
              <p:nvPr/>
            </p:nvSpPr>
            <p:spPr bwMode="auto">
              <a:xfrm>
                <a:off x="-285765" y="3008607"/>
                <a:ext cx="2143125" cy="507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Портал </a:t>
                </a:r>
              </a:p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управленческих</a:t>
                </a:r>
              </a:p>
              <a:p>
                <a:pPr marL="342900" indent="-342900" algn="ctr" eaLnBrk="0" hangingPunct="0"/>
                <a:r>
                  <a:rPr lang="ru-RU" sz="900" b="1">
                    <a:solidFill>
                      <a:srgbClr val="595959"/>
                    </a:solidFill>
                    <a:latin typeface="Tahoma" pitchFamily="34" charset="0"/>
                    <a:cs typeface="Tahoma" pitchFamily="34" charset="0"/>
                  </a:rPr>
                  <a:t>кадров</a:t>
                </a:r>
                <a:endParaRPr lang="en-US" sz="900" b="1">
                  <a:solidFill>
                    <a:srgbClr val="595959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8457" name="Picture 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519115" y="1367852"/>
              <a:ext cx="818305" cy="477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9" name="Oval 27"/>
            <p:cNvSpPr>
              <a:spLocks noChangeArrowheads="1"/>
            </p:cNvSpPr>
            <p:nvPr/>
          </p:nvSpPr>
          <p:spPr bwMode="gray">
            <a:xfrm>
              <a:off x="4008367" y="3281577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Oval 27"/>
            <p:cNvSpPr>
              <a:spLocks noChangeArrowheads="1"/>
            </p:cNvSpPr>
            <p:nvPr/>
          </p:nvSpPr>
          <p:spPr bwMode="gray">
            <a:xfrm>
              <a:off x="3884542" y="3716586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Oval 27"/>
            <p:cNvSpPr>
              <a:spLocks noChangeArrowheads="1"/>
            </p:cNvSpPr>
            <p:nvPr/>
          </p:nvSpPr>
          <p:spPr bwMode="gray">
            <a:xfrm>
              <a:off x="4065517" y="4096028"/>
              <a:ext cx="228600" cy="223856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Oval 27"/>
            <p:cNvSpPr>
              <a:spLocks noChangeArrowheads="1"/>
            </p:cNvSpPr>
            <p:nvPr/>
          </p:nvSpPr>
          <p:spPr bwMode="gray">
            <a:xfrm>
              <a:off x="4332217" y="3030732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462" name="Line 6"/>
            <p:cNvSpPr>
              <a:spLocks noChangeShapeType="1"/>
            </p:cNvSpPr>
            <p:nvPr/>
          </p:nvSpPr>
          <p:spPr bwMode="auto">
            <a:xfrm flipH="1" flipV="1">
              <a:off x="2879297" y="2830208"/>
              <a:ext cx="1243011" cy="561978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3" name="Line 6"/>
            <p:cNvSpPr>
              <a:spLocks noChangeShapeType="1"/>
            </p:cNvSpPr>
            <p:nvPr/>
          </p:nvSpPr>
          <p:spPr bwMode="auto">
            <a:xfrm flipV="1">
              <a:off x="5322460" y="2870683"/>
              <a:ext cx="1297416" cy="48597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4" name="Line 6"/>
            <p:cNvSpPr>
              <a:spLocks noChangeShapeType="1"/>
            </p:cNvSpPr>
            <p:nvPr/>
          </p:nvSpPr>
          <p:spPr bwMode="auto">
            <a:xfrm flipV="1">
              <a:off x="4122309" y="4439686"/>
              <a:ext cx="485775" cy="863185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5" name="Line 6"/>
            <p:cNvSpPr>
              <a:spLocks noChangeShapeType="1"/>
            </p:cNvSpPr>
            <p:nvPr/>
          </p:nvSpPr>
          <p:spPr bwMode="auto">
            <a:xfrm flipH="1" flipV="1">
              <a:off x="5097047" y="4385605"/>
              <a:ext cx="454011" cy="81895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6" name="Line 6"/>
            <p:cNvSpPr>
              <a:spLocks noChangeShapeType="1"/>
            </p:cNvSpPr>
            <p:nvPr/>
          </p:nvSpPr>
          <p:spPr bwMode="auto">
            <a:xfrm>
              <a:off x="5436759" y="3716674"/>
              <a:ext cx="1835878" cy="44963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7" name="Line 6"/>
            <p:cNvSpPr>
              <a:spLocks noChangeShapeType="1"/>
            </p:cNvSpPr>
            <p:nvPr/>
          </p:nvSpPr>
          <p:spPr bwMode="auto">
            <a:xfrm>
              <a:off x="5370084" y="4059708"/>
              <a:ext cx="1411716" cy="735371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8" name="Line 6"/>
            <p:cNvSpPr>
              <a:spLocks noChangeShapeType="1"/>
            </p:cNvSpPr>
            <p:nvPr/>
          </p:nvSpPr>
          <p:spPr bwMode="auto">
            <a:xfrm>
              <a:off x="1960074" y="3782281"/>
              <a:ext cx="2047936" cy="39336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9" name="Line 6"/>
            <p:cNvSpPr>
              <a:spLocks noChangeShapeType="1"/>
            </p:cNvSpPr>
            <p:nvPr/>
          </p:nvSpPr>
          <p:spPr bwMode="auto">
            <a:xfrm flipV="1">
              <a:off x="2799504" y="4219902"/>
              <a:ext cx="1379955" cy="651415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0" name="Line 6"/>
            <p:cNvSpPr>
              <a:spLocks noChangeShapeType="1"/>
            </p:cNvSpPr>
            <p:nvPr/>
          </p:nvSpPr>
          <p:spPr bwMode="auto">
            <a:xfrm flipH="1" flipV="1">
              <a:off x="4112785" y="2470719"/>
              <a:ext cx="333374" cy="671145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1" name="Line 6"/>
            <p:cNvSpPr>
              <a:spLocks noChangeShapeType="1"/>
            </p:cNvSpPr>
            <p:nvPr/>
          </p:nvSpPr>
          <p:spPr bwMode="auto">
            <a:xfrm flipV="1">
              <a:off x="4922409" y="2517234"/>
              <a:ext cx="476250" cy="641489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Oval 27"/>
            <p:cNvSpPr>
              <a:spLocks noChangeArrowheads="1"/>
            </p:cNvSpPr>
            <p:nvPr/>
          </p:nvSpPr>
          <p:spPr bwMode="gray">
            <a:xfrm>
              <a:off x="5264079" y="2392507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Oval 27"/>
            <p:cNvSpPr>
              <a:spLocks noChangeArrowheads="1"/>
            </p:cNvSpPr>
            <p:nvPr/>
          </p:nvSpPr>
          <p:spPr bwMode="gray">
            <a:xfrm>
              <a:off x="4808467" y="3011680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0" name="Oval 27"/>
            <p:cNvSpPr>
              <a:spLocks noChangeArrowheads="1"/>
            </p:cNvSpPr>
            <p:nvPr/>
          </p:nvSpPr>
          <p:spPr bwMode="gray">
            <a:xfrm>
              <a:off x="3994079" y="2338528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1" name="Oval 27"/>
            <p:cNvSpPr>
              <a:spLocks noChangeArrowheads="1"/>
            </p:cNvSpPr>
            <p:nvPr/>
          </p:nvSpPr>
          <p:spPr bwMode="gray">
            <a:xfrm>
              <a:off x="2752654" y="2695743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2" name="Oval 27"/>
            <p:cNvSpPr>
              <a:spLocks noChangeArrowheads="1"/>
            </p:cNvSpPr>
            <p:nvPr/>
          </p:nvSpPr>
          <p:spPr bwMode="gray">
            <a:xfrm>
              <a:off x="1846192" y="3670544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3" name="Oval 27"/>
            <p:cNvSpPr>
              <a:spLocks noChangeArrowheads="1"/>
            </p:cNvSpPr>
            <p:nvPr/>
          </p:nvSpPr>
          <p:spPr bwMode="gray">
            <a:xfrm>
              <a:off x="2732017" y="4759655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4" name="Oval 27"/>
            <p:cNvSpPr>
              <a:spLocks noChangeArrowheads="1"/>
            </p:cNvSpPr>
            <p:nvPr/>
          </p:nvSpPr>
          <p:spPr bwMode="gray">
            <a:xfrm>
              <a:off x="3994079" y="5232767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5" name="Oval 27"/>
            <p:cNvSpPr>
              <a:spLocks noChangeArrowheads="1"/>
            </p:cNvSpPr>
            <p:nvPr/>
          </p:nvSpPr>
          <p:spPr bwMode="gray">
            <a:xfrm>
              <a:off x="5437117" y="5080355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6" name="Oval 27"/>
            <p:cNvSpPr>
              <a:spLocks noChangeArrowheads="1"/>
            </p:cNvSpPr>
            <p:nvPr/>
          </p:nvSpPr>
          <p:spPr bwMode="gray">
            <a:xfrm>
              <a:off x="6667429" y="4683449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7" name="Oval 27"/>
            <p:cNvSpPr>
              <a:spLocks noChangeArrowheads="1"/>
            </p:cNvSpPr>
            <p:nvPr/>
          </p:nvSpPr>
          <p:spPr bwMode="gray">
            <a:xfrm>
              <a:off x="7135742" y="3637205"/>
              <a:ext cx="228600" cy="223855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8" name="Oval 27"/>
            <p:cNvSpPr>
              <a:spLocks noChangeArrowheads="1"/>
            </p:cNvSpPr>
            <p:nvPr/>
          </p:nvSpPr>
          <p:spPr bwMode="gray">
            <a:xfrm>
              <a:off x="6505504" y="2759248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9" name="Oval 27"/>
            <p:cNvSpPr>
              <a:spLocks noChangeArrowheads="1"/>
            </p:cNvSpPr>
            <p:nvPr/>
          </p:nvSpPr>
          <p:spPr bwMode="gray">
            <a:xfrm>
              <a:off x="5170417" y="3257762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Oval 27"/>
            <p:cNvSpPr>
              <a:spLocks noChangeArrowheads="1"/>
            </p:cNvSpPr>
            <p:nvPr/>
          </p:nvSpPr>
          <p:spPr bwMode="gray">
            <a:xfrm>
              <a:off x="5322817" y="3595926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Oval 27"/>
            <p:cNvSpPr>
              <a:spLocks noChangeArrowheads="1"/>
            </p:cNvSpPr>
            <p:nvPr/>
          </p:nvSpPr>
          <p:spPr bwMode="gray">
            <a:xfrm>
              <a:off x="5256142" y="3948379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Oval 27"/>
            <p:cNvSpPr>
              <a:spLocks noChangeArrowheads="1"/>
            </p:cNvSpPr>
            <p:nvPr/>
          </p:nvSpPr>
          <p:spPr bwMode="gray">
            <a:xfrm>
              <a:off x="4979917" y="4245264"/>
              <a:ext cx="228600" cy="222267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Oval 27"/>
            <p:cNvSpPr>
              <a:spLocks noChangeArrowheads="1"/>
            </p:cNvSpPr>
            <p:nvPr/>
          </p:nvSpPr>
          <p:spPr bwMode="gray">
            <a:xfrm>
              <a:off x="4494142" y="4327821"/>
              <a:ext cx="228600" cy="223856"/>
            </a:xfrm>
            <a:prstGeom prst="ellipse">
              <a:avLst/>
            </a:pr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sz="1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8488" name="Picture 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452361" y="3266372"/>
              <a:ext cx="572416" cy="69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9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230188" y="717550"/>
          <a:ext cx="8683625" cy="595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Visio" r:id="rId3" imgW="10202153" imgH="6991170" progId="Visio.Drawing.11">
                  <p:embed/>
                </p:oleObj>
              </mc:Choice>
              <mc:Fallback>
                <p:oleObj name="Visio" r:id="rId3" imgW="10202153" imgH="6991170" progId="Visio.Drawing.11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717550"/>
                        <a:ext cx="8683625" cy="595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7" name="TextBox 19"/>
          <p:cNvSpPr txBox="1">
            <a:spLocks noChangeArrowheads="1"/>
          </p:cNvSpPr>
          <p:nvPr/>
        </p:nvSpPr>
        <p:spPr bwMode="auto">
          <a:xfrm>
            <a:off x="0" y="3175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ОДИН ИЗ ВАРИАНТОВ ЗАКУПОЧНОГО ПРОЦЕССА «КАК БУДЕТ»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9"/>
          <p:cNvSpPr txBox="1">
            <a:spLocks noChangeArrowheads="1"/>
          </p:cNvSpPr>
          <p:nvPr/>
        </p:nvSpPr>
        <p:spPr bwMode="auto">
          <a:xfrm>
            <a:off x="153988" y="317500"/>
            <a:ext cx="8836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ВЗАИМОДЕЙСТВИЕ С СУБЪЕКТАМИ РОССИЙСКОЙ ФЕДЕРАЦИИ ПРИ СОЗДАНИИ СИСТЕМЫ «ЭЛЕКТРОННЫЙ БЮДЖЕТ»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49382" y="1156011"/>
          <a:ext cx="8585860" cy="4520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156" name="TextBox 19"/>
          <p:cNvSpPr txBox="1">
            <a:spLocks noChangeArrowheads="1"/>
          </p:cNvSpPr>
          <p:nvPr/>
        </p:nvSpPr>
        <p:spPr bwMode="auto">
          <a:xfrm>
            <a:off x="153988" y="5813425"/>
            <a:ext cx="8836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ПИЛОТНЫЕ СУБЪЕКТЫ: МОСКВА, РЕСПУБЛИКА ТАТАРСТАН, ЧУВАШСКАЯ РЕСПУБЛИКА, ПЕРМСКИЙ КРАЙ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086" name="Object 38"/>
          <p:cNvGraphicFramePr>
            <a:graphicFrameLocks noChangeAspect="1"/>
          </p:cNvGraphicFramePr>
          <p:nvPr/>
        </p:nvGraphicFramePr>
        <p:xfrm>
          <a:off x="263525" y="1144588"/>
          <a:ext cx="8616950" cy="559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Visio" r:id="rId3" imgW="11552677" imgH="7485302" progId="Visio.Drawing.11">
                  <p:embed/>
                </p:oleObj>
              </mc:Choice>
              <mc:Fallback>
                <p:oleObj name="Visio" r:id="rId3" imgW="11552677" imgH="7485302" progId="Visio.Drawing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144588"/>
                        <a:ext cx="8616950" cy="559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TextBox 19"/>
          <p:cNvSpPr txBox="1">
            <a:spLocks noChangeArrowheads="1"/>
          </p:cNvSpPr>
          <p:nvPr/>
        </p:nvSpPr>
        <p:spPr bwMode="auto">
          <a:xfrm>
            <a:off x="153988" y="317500"/>
            <a:ext cx="8836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СХЕМА РАЗВЕРТЫВАНИЯ УЗЛОВ </a:t>
            </a:r>
          </a:p>
          <a:p>
            <a:pPr algn="ctr"/>
            <a:r>
              <a:rPr lang="ru-RU" sz="2000" b="1">
                <a:solidFill>
                  <a:schemeClr val="tx2"/>
                </a:solidFill>
              </a:rPr>
              <a:t>СИСТЕМЫ «ЭЛЕКТРОННЫЙ БЮДЖЕТ»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6"/>
          <p:cNvSpPr>
            <a:spLocks noChangeArrowheads="1"/>
          </p:cNvSpPr>
          <p:nvPr/>
        </p:nvSpPr>
        <p:spPr bwMode="auto">
          <a:xfrm>
            <a:off x="514350" y="333375"/>
            <a:ext cx="833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ОПЕРАЦИОННАЯ ЭФФЕКТИВНОСТЬ</a:t>
            </a:r>
          </a:p>
          <a:p>
            <a:pPr algn="ctr"/>
            <a:r>
              <a:rPr lang="ru-RU" sz="2000" b="1">
                <a:solidFill>
                  <a:schemeClr val="tx2"/>
                </a:solidFill>
              </a:rPr>
              <a:t> ЭЛЕКТРОННОГО БЮДЖЕТА</a:t>
            </a:r>
          </a:p>
        </p:txBody>
      </p:sp>
      <p:sp>
        <p:nvSpPr>
          <p:cNvPr id="21506" name="Номер слайда 2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80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21507" name="Picture 2" descr="C:\Users\0900\AppData\Local\Microsoft\Windows\Temporary Internet Files\Content.Outlook\HXXRAIWO\герб_МФРФ.JPG"/>
          <p:cNvPicPr>
            <a:picLocks noChangeAspect="1" noChangeArrowheads="1"/>
          </p:cNvPicPr>
          <p:nvPr/>
        </p:nvPicPr>
        <p:blipFill>
          <a:blip r:embed="rId3"/>
          <a:srcRect l="17261" t="21455" r="16096" b="24886"/>
          <a:stretch>
            <a:fillRect/>
          </a:stretch>
        </p:blipFill>
        <p:spPr bwMode="auto">
          <a:xfrm>
            <a:off x="0" y="-60325"/>
            <a:ext cx="6032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07453" y="1468597"/>
            <a:ext cx="3673416" cy="23892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black"/>
              </a:solidFill>
            </a:endParaRP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1038225" y="1128713"/>
            <a:ext cx="374967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ru-RU" sz="1400" b="1">
                <a:solidFill>
                  <a:srgbClr val="326064"/>
                </a:solidFill>
                <a:latin typeface="Tahoma" pitchFamily="34" charset="0"/>
                <a:cs typeface="Tahoma" pitchFamily="34" charset="0"/>
              </a:rPr>
              <a:t>ПРЕИМУЩЕСТВА ВО ВРЕМЕНИ ПРИ ОБМЕНЕ ИНФОРМАЦИЕЙ МЕЖДУ ОРГАНИЗАЦИЯМИ</a:t>
            </a:r>
            <a:endParaRPr lang="fr-FR" sz="1400" b="1">
              <a:solidFill>
                <a:srgbClr val="32606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136713" y="1482106"/>
            <a:ext cx="3673415" cy="23757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5570538" y="1189038"/>
            <a:ext cx="3249612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ru-RU"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УЛУЧШЕНИЕ КАЧЕСТВА ИНФОРМАЦИИ</a:t>
            </a:r>
            <a:endParaRPr lang="fr-FR" sz="1400" b="1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323850" y="1825625"/>
            <a:ext cx="3881438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solidFill>
                  <a:srgbClr val="427978"/>
                </a:solidFill>
                <a:latin typeface="Tahoma" pitchFamily="34" charset="0"/>
                <a:cs typeface="Tahoma" pitchFamily="34" charset="0"/>
              </a:rPr>
              <a:t>Автоматическое генерирование управленческих и бухгалтерских документов</a:t>
            </a:r>
            <a:endParaRPr lang="fr-FR" sz="1400">
              <a:solidFill>
                <a:srgbClr val="427978"/>
              </a:solidFill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solidFill>
                  <a:srgbClr val="427978"/>
                </a:solidFill>
                <a:latin typeface="Tahoma" pitchFamily="34" charset="0"/>
                <a:cs typeface="Tahoma" pitchFamily="34" charset="0"/>
              </a:rPr>
              <a:t>Улучшение работы с документами</a:t>
            </a:r>
            <a:r>
              <a:rPr lang="fr-FR" sz="1400">
                <a:solidFill>
                  <a:srgbClr val="427978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ru-RU" sz="1400">
                <a:solidFill>
                  <a:srgbClr val="427978"/>
                </a:solidFill>
                <a:latin typeface="Tahoma" pitchFamily="34" charset="0"/>
                <a:cs typeface="Tahoma" pitchFamily="34" charset="0"/>
              </a:rPr>
              <a:t>сортировка, поиск</a:t>
            </a:r>
            <a:r>
              <a:rPr lang="fr-FR" sz="1400">
                <a:solidFill>
                  <a:srgbClr val="427978"/>
                </a:solidFill>
                <a:latin typeface="Tahoma" pitchFamily="34" charset="0"/>
                <a:cs typeface="Tahoma" pitchFamily="34" charset="0"/>
              </a:rPr>
              <a:t>…)</a:t>
            </a:r>
          </a:p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solidFill>
                  <a:srgbClr val="427978"/>
                </a:solidFill>
                <a:latin typeface="Tahoma" pitchFamily="34" charset="0"/>
                <a:cs typeface="Tahoma" pitchFamily="34" charset="0"/>
              </a:rPr>
              <a:t>Сокращение времени подготовки отчетности</a:t>
            </a:r>
            <a:endParaRPr lang="fr-FR" sz="1400">
              <a:solidFill>
                <a:srgbClr val="427978"/>
              </a:solidFill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solidFill>
                  <a:srgbClr val="427978"/>
                </a:solidFill>
                <a:latin typeface="Tahoma" pitchFamily="34" charset="0"/>
                <a:cs typeface="Tahoma" pitchFamily="34" charset="0"/>
              </a:rPr>
              <a:t>Совместный доступ к хранимым первичным документам</a:t>
            </a:r>
            <a:endParaRPr lang="fr-FR" sz="1400">
              <a:solidFill>
                <a:srgbClr val="427978"/>
              </a:solidFill>
              <a:latin typeface="Tahoma" pitchFamily="34" charset="0"/>
              <a:cs typeface="Tahoma" pitchFamily="34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10000"/>
              </a:spcBef>
              <a:buFontTx/>
              <a:buChar char="–"/>
            </a:pPr>
            <a:endParaRPr lang="fr-FR" sz="1400">
              <a:solidFill>
                <a:srgbClr val="42797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4965700" y="1727200"/>
            <a:ext cx="38830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solidFill>
                  <a:srgbClr val="427978"/>
                </a:solidFill>
                <a:latin typeface="Georgia" pitchFamily="18" charset="0"/>
              </a:rPr>
              <a:t>Упрощение операций</a:t>
            </a:r>
            <a:endParaRPr lang="fr-FR" sz="1400">
              <a:solidFill>
                <a:srgbClr val="427978"/>
              </a:solidFill>
              <a:latin typeface="Georgia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solidFill>
                  <a:srgbClr val="427978"/>
                </a:solidFill>
                <a:latin typeface="Georgia" pitchFamily="18" charset="0"/>
              </a:rPr>
              <a:t>Информация вводится однократно (значительно сокращаются ошибки ввода)</a:t>
            </a:r>
            <a:endParaRPr lang="fr-FR" sz="1400">
              <a:solidFill>
                <a:srgbClr val="427978"/>
              </a:solidFill>
              <a:latin typeface="Georgia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solidFill>
                  <a:srgbClr val="427978"/>
                </a:solidFill>
                <a:latin typeface="Georgia" pitchFamily="18" charset="0"/>
              </a:rPr>
              <a:t>Информация регистрируется и отслеживается в реальном времени</a:t>
            </a:r>
            <a:endParaRPr lang="fr-FR" sz="1400">
              <a:solidFill>
                <a:srgbClr val="427978"/>
              </a:solidFill>
              <a:latin typeface="Georgia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solidFill>
                  <a:srgbClr val="427978"/>
                </a:solidFill>
                <a:latin typeface="Georgia" pitchFamily="18" charset="0"/>
              </a:rPr>
              <a:t>Большая безопасность при обмене документами</a:t>
            </a:r>
            <a:endParaRPr lang="fr-FR" sz="1400">
              <a:solidFill>
                <a:srgbClr val="427978"/>
              </a:solidFill>
              <a:latin typeface="Georgia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5136713" y="4266018"/>
            <a:ext cx="3673415" cy="21075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5422900" y="4037013"/>
            <a:ext cx="3249613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ru-RU" sz="1400" b="1">
                <a:solidFill>
                  <a:srgbClr val="934C22"/>
                </a:solidFill>
                <a:latin typeface="Tahoma" pitchFamily="34" charset="0"/>
                <a:cs typeface="Tahoma" pitchFamily="34" charset="0"/>
              </a:rPr>
              <a:t>ГАРМОНИЗАЦИЯ И АВТОМАТИЗАЦИЯ ПРОЦЕДУР</a:t>
            </a:r>
            <a:endParaRPr lang="fr-FR" sz="1400" b="1">
              <a:solidFill>
                <a:srgbClr val="934C2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627590" y="4243861"/>
            <a:ext cx="3673416" cy="21075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black"/>
              </a:solidFill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1106488" y="4132263"/>
            <a:ext cx="3249612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ru-RU" sz="1400" b="1">
                <a:solidFill>
                  <a:srgbClr val="7030A0"/>
                </a:solidFill>
                <a:latin typeface="Georgia" pitchFamily="18" charset="0"/>
              </a:rPr>
              <a:t>ФИНАНСОВЫЕ ПРЕИМУЩЕСТВА</a:t>
            </a:r>
            <a:endParaRPr lang="fr-FR" sz="1400" b="1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1526" name="Rectangle 218"/>
          <p:cNvSpPr>
            <a:spLocks noChangeArrowheads="1"/>
          </p:cNvSpPr>
          <p:nvPr/>
        </p:nvSpPr>
        <p:spPr bwMode="auto">
          <a:xfrm>
            <a:off x="4965700" y="4438650"/>
            <a:ext cx="38830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solidFill>
                  <a:srgbClr val="427978"/>
                </a:solidFill>
                <a:latin typeface="Georgia" pitchFamily="18" charset="0"/>
              </a:rPr>
              <a:t>Автоматизация отдельных видов контроля</a:t>
            </a:r>
            <a:endParaRPr lang="fr-FR" sz="1400">
              <a:solidFill>
                <a:srgbClr val="427978"/>
              </a:solidFill>
              <a:latin typeface="Georgia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solidFill>
                  <a:srgbClr val="427978"/>
                </a:solidFill>
                <a:latin typeface="Georgia" pitchFamily="18" charset="0"/>
              </a:rPr>
              <a:t>Гармонизация форматов обмена данными</a:t>
            </a:r>
          </a:p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solidFill>
                  <a:srgbClr val="427978"/>
                </a:solidFill>
                <a:latin typeface="Georgia" pitchFamily="18" charset="0"/>
              </a:rPr>
              <a:t>Упрощение номенклатуры первичных документов</a:t>
            </a:r>
            <a:endParaRPr lang="fr-FR" sz="1400">
              <a:solidFill>
                <a:srgbClr val="427978"/>
              </a:solidFill>
              <a:latin typeface="Georgia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solidFill>
                  <a:srgbClr val="427978"/>
                </a:solidFill>
                <a:latin typeface="Georgia" pitchFamily="18" charset="0"/>
              </a:rPr>
              <a:t>Сокращение сроков обработки и производства платежей</a:t>
            </a:r>
            <a:endParaRPr lang="fr-FR" sz="1400">
              <a:solidFill>
                <a:srgbClr val="427978"/>
              </a:solidFill>
              <a:latin typeface="Georgia" pitchFamily="18" charset="0"/>
            </a:endParaRPr>
          </a:p>
        </p:txBody>
      </p:sp>
      <p:pic>
        <p:nvPicPr>
          <p:cNvPr id="21527" name="Picture 2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8" y="1154113"/>
            <a:ext cx="67627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8" name="Text Box 228"/>
          <p:cNvSpPr txBox="1">
            <a:spLocks noChangeArrowheads="1"/>
          </p:cNvSpPr>
          <p:nvPr/>
        </p:nvSpPr>
        <p:spPr bwMode="auto">
          <a:xfrm>
            <a:off x="514350" y="3889375"/>
            <a:ext cx="185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2000">
              <a:latin typeface="Verdana" pitchFamily="34" charset="0"/>
            </a:endParaRPr>
          </a:p>
        </p:txBody>
      </p:sp>
      <p:sp>
        <p:nvSpPr>
          <p:cNvPr id="21529" name="Rectangle 220"/>
          <p:cNvSpPr>
            <a:spLocks noChangeArrowheads="1"/>
          </p:cNvSpPr>
          <p:nvPr/>
        </p:nvSpPr>
        <p:spPr bwMode="auto">
          <a:xfrm>
            <a:off x="347663" y="4627563"/>
            <a:ext cx="3881437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solidFill>
                  <a:srgbClr val="427978"/>
                </a:solidFill>
                <a:latin typeface="Tahoma" pitchFamily="34" charset="0"/>
                <a:cs typeface="Tahoma" pitchFamily="34" charset="0"/>
              </a:rPr>
              <a:t>Сокращение использования бумаги</a:t>
            </a:r>
            <a:endParaRPr lang="fr-FR" sz="1400">
              <a:solidFill>
                <a:srgbClr val="427978"/>
              </a:solidFill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solidFill>
                  <a:srgbClr val="427978"/>
                </a:solidFill>
                <a:latin typeface="Tahoma" pitchFamily="34" charset="0"/>
                <a:cs typeface="Tahoma" pitchFamily="34" charset="0"/>
              </a:rPr>
              <a:t>Сокращение численности учетных работников</a:t>
            </a:r>
          </a:p>
          <a:p>
            <a:pPr marL="742950" lvl="1" indent="-28575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ru-RU" sz="1400">
                <a:solidFill>
                  <a:srgbClr val="427978"/>
                </a:solidFill>
                <a:latin typeface="Tahoma" pitchFamily="34" charset="0"/>
                <a:cs typeface="Tahoma" pitchFamily="34" charset="0"/>
              </a:rPr>
              <a:t>Сокращение расходов на печать, архивирование,  хранение</a:t>
            </a:r>
            <a:r>
              <a:rPr lang="fr-FR" sz="1400">
                <a:solidFill>
                  <a:srgbClr val="427978"/>
                </a:solidFill>
                <a:latin typeface="Tahoma" pitchFamily="34" charset="0"/>
                <a:cs typeface="Tahoma" pitchFamily="34" charset="0"/>
              </a:rPr>
              <a:t>…</a:t>
            </a:r>
          </a:p>
          <a:p>
            <a:pPr marL="1143000" lvl="2" indent="-228600">
              <a:lnSpc>
                <a:spcPct val="90000"/>
              </a:lnSpc>
              <a:spcBef>
                <a:spcPct val="10000"/>
              </a:spcBef>
              <a:buFontTx/>
              <a:buChar char="–"/>
            </a:pPr>
            <a:endParaRPr lang="fr-FR" sz="900">
              <a:solidFill>
                <a:srgbClr val="427978"/>
              </a:solidFill>
              <a:latin typeface="Tahoma" pitchFamily="34" charset="0"/>
              <a:cs typeface="Tahoma" pitchFamily="34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10000"/>
              </a:spcBef>
              <a:buFontTx/>
              <a:buChar char="–"/>
            </a:pPr>
            <a:endParaRPr lang="fr-FR" sz="800">
              <a:solidFill>
                <a:srgbClr val="427978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30" name="Picture 20" descr="0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138" y="3900488"/>
            <a:ext cx="7493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Picture 3" descr="D:\БАРС\Буклеты\Скриншоты на своды\Web-Бюджетная отчетность.png"/>
          <p:cNvPicPr>
            <a:picLocks noChangeAspect="1" noChangeArrowheads="1"/>
          </p:cNvPicPr>
          <p:nvPr/>
        </p:nvPicPr>
        <p:blipFill>
          <a:blip r:embed="rId6"/>
          <a:srcRect r="85022" b="15411"/>
          <a:stretch>
            <a:fillRect/>
          </a:stretch>
        </p:blipFill>
        <p:spPr bwMode="auto">
          <a:xfrm>
            <a:off x="4652963" y="3929063"/>
            <a:ext cx="8524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http://www.3dnews.ru/_imgdata/img/2009/12/22/1551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791325" y="1267711"/>
            <a:ext cx="714777" cy="42879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1200000" lon="20099991" rev="0"/>
            </a:camera>
            <a:lightRig rig="threePt" dir="t"/>
          </a:scene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3" name="AutoShape 168"/>
          <p:cNvCxnSpPr>
            <a:cxnSpLocks noChangeShapeType="1"/>
          </p:cNvCxnSpPr>
          <p:nvPr/>
        </p:nvCxnSpPr>
        <p:spPr bwMode="auto">
          <a:xfrm rot="10800000" flipV="1">
            <a:off x="2795588" y="1339850"/>
            <a:ext cx="1231900" cy="3717925"/>
          </a:xfrm>
          <a:prstGeom prst="bentConnector3">
            <a:avLst>
              <a:gd name="adj1" fmla="val 124755"/>
            </a:avLst>
          </a:prstGeom>
          <a:noFill/>
          <a:ln w="25400">
            <a:solidFill>
              <a:srgbClr val="FF9900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3554" name="Line 29"/>
          <p:cNvSpPr>
            <a:spLocks noChangeShapeType="1"/>
          </p:cNvSpPr>
          <p:nvPr/>
        </p:nvSpPr>
        <p:spPr bwMode="auto">
          <a:xfrm flipH="1">
            <a:off x="2414588" y="1039813"/>
            <a:ext cx="15875" cy="5786437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Line 29"/>
          <p:cNvSpPr>
            <a:spLocks noChangeShapeType="1"/>
          </p:cNvSpPr>
          <p:nvPr/>
        </p:nvSpPr>
        <p:spPr bwMode="auto">
          <a:xfrm flipH="1">
            <a:off x="147638" y="1944688"/>
            <a:ext cx="8996362" cy="34925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29"/>
          <p:cNvSpPr>
            <a:spLocks noChangeShapeType="1"/>
          </p:cNvSpPr>
          <p:nvPr/>
        </p:nvSpPr>
        <p:spPr bwMode="auto">
          <a:xfrm flipH="1">
            <a:off x="0" y="5399088"/>
            <a:ext cx="8863013" cy="42862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Rectangle 7"/>
          <p:cNvSpPr>
            <a:spLocks noChangeArrowheads="1"/>
          </p:cNvSpPr>
          <p:nvPr/>
        </p:nvSpPr>
        <p:spPr bwMode="auto">
          <a:xfrm>
            <a:off x="131884" y="2024337"/>
            <a:ext cx="2217911" cy="868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763" indent="-4763" defTabSz="6842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</a:p>
          <a:p>
            <a:pPr marL="4763" indent="-4763" defTabSz="6842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созданием, формирование и координация требований, разработка плана мероприятий</a:t>
            </a:r>
            <a:endParaRPr lang="ru-RU" dirty="0"/>
          </a:p>
        </p:txBody>
      </p:sp>
      <p:sp>
        <p:nvSpPr>
          <p:cNvPr id="17420" name="Rectangle 7"/>
          <p:cNvSpPr>
            <a:spLocks noChangeArrowheads="1"/>
          </p:cNvSpPr>
          <p:nvPr/>
        </p:nvSpPr>
        <p:spPr bwMode="auto">
          <a:xfrm>
            <a:off x="95249" y="982639"/>
            <a:ext cx="2254545" cy="914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763" indent="-4763" defTabSz="6842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разработки стратегии, координация участников, утверждение плана мероприятий </a:t>
            </a:r>
          </a:p>
        </p:txBody>
      </p:sp>
      <p:sp>
        <p:nvSpPr>
          <p:cNvPr id="17421" name="Rectangle 7"/>
          <p:cNvSpPr>
            <a:spLocks noChangeArrowheads="1"/>
          </p:cNvSpPr>
          <p:nvPr/>
        </p:nvSpPr>
        <p:spPr bwMode="auto">
          <a:xfrm>
            <a:off x="142844" y="5500703"/>
            <a:ext cx="2175054" cy="5452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763" indent="-4763" defTabSz="6842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и использование централизованных и сервисных подсистем </a:t>
            </a:r>
          </a:p>
        </p:txBody>
      </p:sp>
      <p:sp>
        <p:nvSpPr>
          <p:cNvPr id="23566" name="Line 40"/>
          <p:cNvSpPr>
            <a:spLocks noChangeShapeType="1"/>
          </p:cNvSpPr>
          <p:nvPr/>
        </p:nvSpPr>
        <p:spPr bwMode="auto">
          <a:xfrm flipV="1">
            <a:off x="5454650" y="5072063"/>
            <a:ext cx="1317625" cy="952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7" name="Rectangle 75"/>
          <p:cNvSpPr>
            <a:spLocks noChangeArrowheads="1"/>
          </p:cNvSpPr>
          <p:nvPr/>
        </p:nvSpPr>
        <p:spPr bwMode="auto">
          <a:xfrm>
            <a:off x="3567113" y="3063875"/>
            <a:ext cx="1417637" cy="5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1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3568" name="Rectangle 79"/>
          <p:cNvSpPr>
            <a:spLocks noChangeArrowheads="1"/>
          </p:cNvSpPr>
          <p:nvPr/>
        </p:nvSpPr>
        <p:spPr bwMode="auto">
          <a:xfrm>
            <a:off x="3492500" y="3935413"/>
            <a:ext cx="938213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1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8450" name="plate4"/>
          <p:cNvSpPr>
            <a:spLocks noChangeArrowheads="1"/>
          </p:cNvSpPr>
          <p:nvPr/>
        </p:nvSpPr>
        <p:spPr bwMode="auto">
          <a:xfrm>
            <a:off x="3987800" y="2054225"/>
            <a:ext cx="2798763" cy="593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02" rIns="91404" bIns="45702" anchor="ctr"/>
          <a:lstStyle>
            <a:lvl1pPr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1400" b="1">
                <a:solidFill>
                  <a:srgbClr val="000066"/>
                </a:solidFill>
                <a:latin typeface="Georgia" pitchFamily="18" charset="0"/>
              </a:rPr>
              <a:t>Министерство финансов</a:t>
            </a:r>
          </a:p>
          <a:p>
            <a:pPr algn="ctr">
              <a:defRPr/>
            </a:pPr>
            <a:r>
              <a:rPr lang="ru-RU" sz="1400" b="1">
                <a:solidFill>
                  <a:srgbClr val="000066"/>
                </a:solidFill>
                <a:latin typeface="Georgia" pitchFamily="18" charset="0"/>
              </a:rPr>
              <a:t> Российской Федерации</a:t>
            </a:r>
          </a:p>
        </p:txBody>
      </p:sp>
      <p:sp>
        <p:nvSpPr>
          <p:cNvPr id="17438" name="plate4"/>
          <p:cNvSpPr>
            <a:spLocks noChangeArrowheads="1"/>
          </p:cNvSpPr>
          <p:nvPr/>
        </p:nvSpPr>
        <p:spPr bwMode="auto">
          <a:xfrm>
            <a:off x="2795588" y="4837113"/>
            <a:ext cx="2627312" cy="4397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02" rIns="91404" bIns="45702" anchor="ctr"/>
          <a:lstStyle>
            <a:lvl1pPr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1300" b="1">
                <a:solidFill>
                  <a:srgbClr val="000066"/>
                </a:solidFill>
                <a:latin typeface="Georgia" pitchFamily="18" charset="0"/>
              </a:rPr>
              <a:t>Органы власти субъектов РФ</a:t>
            </a:r>
          </a:p>
        </p:txBody>
      </p:sp>
      <p:sp>
        <p:nvSpPr>
          <p:cNvPr id="17444" name="plate4"/>
          <p:cNvSpPr>
            <a:spLocks noChangeArrowheads="1"/>
          </p:cNvSpPr>
          <p:nvPr/>
        </p:nvSpPr>
        <p:spPr bwMode="auto">
          <a:xfrm>
            <a:off x="6777038" y="4848225"/>
            <a:ext cx="884237" cy="41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02" rIns="91404" bIns="45702" anchor="ctr"/>
          <a:lstStyle>
            <a:lvl1pPr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ru-RU" sz="1300" b="1">
              <a:solidFill>
                <a:srgbClr val="000066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300" b="1">
                <a:solidFill>
                  <a:srgbClr val="000066"/>
                </a:solidFill>
                <a:latin typeface="Georgia" pitchFamily="18" charset="0"/>
              </a:rPr>
              <a:t>ОМСУ</a:t>
            </a:r>
          </a:p>
          <a:p>
            <a:pPr algn="ctr">
              <a:defRPr/>
            </a:pPr>
            <a:endParaRPr lang="ru-RU" sz="1300" b="1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18453" name="plate4"/>
          <p:cNvSpPr>
            <a:spLocks noChangeArrowheads="1"/>
          </p:cNvSpPr>
          <p:nvPr/>
        </p:nvSpPr>
        <p:spPr bwMode="auto">
          <a:xfrm>
            <a:off x="4027488" y="1098550"/>
            <a:ext cx="2687637" cy="4841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02" rIns="91404" bIns="45702" anchor="ctr"/>
          <a:lstStyle>
            <a:lvl1pPr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1400" b="1">
                <a:solidFill>
                  <a:srgbClr val="000066"/>
                </a:solidFill>
                <a:latin typeface="Georgia" pitchFamily="18" charset="0"/>
              </a:rPr>
              <a:t>Правительственная</a:t>
            </a:r>
            <a:br>
              <a:rPr lang="ru-RU" sz="1400" b="1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1400" b="1">
                <a:solidFill>
                  <a:srgbClr val="000066"/>
                </a:solidFill>
                <a:latin typeface="Georgia" pitchFamily="18" charset="0"/>
              </a:rPr>
              <a:t>комиссия по ИТ</a:t>
            </a:r>
          </a:p>
        </p:txBody>
      </p:sp>
      <p:sp>
        <p:nvSpPr>
          <p:cNvPr id="18454" name="plate4"/>
          <p:cNvSpPr>
            <a:spLocks noChangeArrowheads="1"/>
          </p:cNvSpPr>
          <p:nvPr/>
        </p:nvSpPr>
        <p:spPr bwMode="auto">
          <a:xfrm>
            <a:off x="4094163" y="3941763"/>
            <a:ext cx="3124993" cy="4921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02" rIns="91404" bIns="45702" anchor="ctr"/>
          <a:lstStyle>
            <a:lvl1pPr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1400" b="1">
                <a:solidFill>
                  <a:srgbClr val="000066"/>
                </a:solidFill>
                <a:latin typeface="Georgia" pitchFamily="18" charset="0"/>
              </a:rPr>
              <a:t>Федеральное казначейство – оператор системы</a:t>
            </a:r>
          </a:p>
        </p:txBody>
      </p:sp>
      <p:sp>
        <p:nvSpPr>
          <p:cNvPr id="18455" name="plate4"/>
          <p:cNvSpPr>
            <a:spLocks noChangeArrowheads="1"/>
          </p:cNvSpPr>
          <p:nvPr/>
        </p:nvSpPr>
        <p:spPr bwMode="auto">
          <a:xfrm>
            <a:off x="2795588" y="5622925"/>
            <a:ext cx="1092200" cy="3952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02" rIns="91404" bIns="45702" anchor="ctr"/>
          <a:lstStyle>
            <a:lvl1pPr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ru-RU" sz="1600" b="1">
              <a:solidFill>
                <a:srgbClr val="000066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600" b="1">
                <a:solidFill>
                  <a:srgbClr val="000066"/>
                </a:solidFill>
                <a:latin typeface="Georgia" pitchFamily="18" charset="0"/>
              </a:rPr>
              <a:t>ФОИВ</a:t>
            </a:r>
          </a:p>
          <a:p>
            <a:pPr algn="ctr">
              <a:defRPr/>
            </a:pPr>
            <a:endParaRPr lang="ru-RU" sz="1600" b="1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18456" name="plate4"/>
          <p:cNvSpPr>
            <a:spLocks noChangeArrowheads="1"/>
          </p:cNvSpPr>
          <p:nvPr/>
        </p:nvSpPr>
        <p:spPr bwMode="auto">
          <a:xfrm>
            <a:off x="2774950" y="6154738"/>
            <a:ext cx="5900738" cy="3413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02" rIns="91404" bIns="45702" anchor="ctr"/>
          <a:lstStyle>
            <a:lvl1pPr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1800" b="1">
                <a:solidFill>
                  <a:srgbClr val="000066"/>
                </a:solidFill>
                <a:latin typeface="Georgia" pitchFamily="18" charset="0"/>
              </a:rPr>
              <a:t>Юридические и физические лица</a:t>
            </a:r>
          </a:p>
        </p:txBody>
      </p:sp>
      <p:sp>
        <p:nvSpPr>
          <p:cNvPr id="23590" name="Прямоугольник 87"/>
          <p:cNvSpPr>
            <a:spLocks noChangeArrowheads="1"/>
          </p:cNvSpPr>
          <p:nvPr/>
        </p:nvSpPr>
        <p:spPr bwMode="auto">
          <a:xfrm>
            <a:off x="395288" y="412750"/>
            <a:ext cx="8785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sz="2000" b="1">
                <a:solidFill>
                  <a:schemeClr val="tx2"/>
                </a:solidFill>
              </a:rPr>
              <a:t>ОРГАНИЗАЦИЯ УПРАВЛЕНИЯ СОЗДАНИЕМ И РАЗВИТИЕМ</a:t>
            </a:r>
          </a:p>
        </p:txBody>
      </p:sp>
      <p:sp>
        <p:nvSpPr>
          <p:cNvPr id="23591" name="Line 89"/>
          <p:cNvSpPr>
            <a:spLocks noChangeShapeType="1"/>
          </p:cNvSpPr>
          <p:nvPr/>
        </p:nvSpPr>
        <p:spPr bwMode="auto">
          <a:xfrm flipH="1" flipV="1">
            <a:off x="2497138" y="2351088"/>
            <a:ext cx="1557337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92" name="Line 29"/>
          <p:cNvSpPr>
            <a:spLocks noChangeShapeType="1"/>
          </p:cNvSpPr>
          <p:nvPr/>
        </p:nvSpPr>
        <p:spPr bwMode="auto">
          <a:xfrm flipH="1">
            <a:off x="0" y="3835400"/>
            <a:ext cx="8996363" cy="34925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plate4"/>
          <p:cNvSpPr>
            <a:spLocks noChangeArrowheads="1"/>
          </p:cNvSpPr>
          <p:nvPr/>
        </p:nvSpPr>
        <p:spPr bwMode="auto">
          <a:xfrm>
            <a:off x="4054475" y="5622925"/>
            <a:ext cx="976313" cy="3683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02" rIns="91404" bIns="45702" anchor="ctr"/>
          <a:lstStyle>
            <a:lvl1pPr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ru-RU" sz="1600" b="1">
              <a:solidFill>
                <a:srgbClr val="000066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600" b="1">
                <a:solidFill>
                  <a:srgbClr val="000066"/>
                </a:solidFill>
                <a:latin typeface="Georgia" pitchFamily="18" charset="0"/>
              </a:rPr>
              <a:t>РОИВ</a:t>
            </a:r>
          </a:p>
          <a:p>
            <a:pPr algn="ctr">
              <a:defRPr/>
            </a:pPr>
            <a:endParaRPr lang="ru-RU" sz="1600" b="1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18461" name="plate4"/>
          <p:cNvSpPr>
            <a:spLocks noChangeArrowheads="1"/>
          </p:cNvSpPr>
          <p:nvPr/>
        </p:nvSpPr>
        <p:spPr bwMode="auto">
          <a:xfrm>
            <a:off x="6164263" y="5445224"/>
            <a:ext cx="2511425" cy="6277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02" rIns="91404" bIns="45702" anchor="ctr"/>
          <a:lstStyle>
            <a:lvl1pPr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b="1">
                <a:solidFill>
                  <a:srgbClr val="000066"/>
                </a:solidFill>
                <a:latin typeface="Georgia" pitchFamily="18" charset="0"/>
              </a:rPr>
              <a:t>Государственные</a:t>
            </a:r>
          </a:p>
          <a:p>
            <a:pPr algn="ctr">
              <a:defRPr/>
            </a:pPr>
            <a:r>
              <a:rPr lang="ru-RU" b="1">
                <a:solidFill>
                  <a:srgbClr val="000066"/>
                </a:solidFill>
                <a:latin typeface="Georgia" pitchFamily="18" charset="0"/>
              </a:rPr>
              <a:t>(муниципальные) учреждения</a:t>
            </a:r>
          </a:p>
        </p:txBody>
      </p:sp>
      <p:sp>
        <p:nvSpPr>
          <p:cNvPr id="47" name="plate4"/>
          <p:cNvSpPr>
            <a:spLocks noChangeArrowheads="1"/>
          </p:cNvSpPr>
          <p:nvPr/>
        </p:nvSpPr>
        <p:spPr bwMode="auto">
          <a:xfrm>
            <a:off x="5170488" y="5608638"/>
            <a:ext cx="896937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02" rIns="91404" bIns="45702" anchor="ctr"/>
          <a:lstStyle>
            <a:lvl1pPr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ru-RU" sz="1600" b="1">
              <a:solidFill>
                <a:srgbClr val="000066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600" b="1">
                <a:solidFill>
                  <a:srgbClr val="000066"/>
                </a:solidFill>
                <a:latin typeface="Georgia" pitchFamily="18" charset="0"/>
              </a:rPr>
              <a:t>ОМСУ</a:t>
            </a:r>
          </a:p>
          <a:p>
            <a:pPr algn="ctr">
              <a:defRPr/>
            </a:pPr>
            <a:endParaRPr lang="ru-RU" sz="1600" b="1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119816" y="3921360"/>
            <a:ext cx="2208714" cy="608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763" indent="-4763" defTabSz="6842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создания и</a:t>
            </a:r>
          </a:p>
          <a:p>
            <a:pPr marL="4763" indent="-4763" defTabSz="6842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системы</a:t>
            </a:r>
          </a:p>
        </p:txBody>
      </p:sp>
      <p:sp>
        <p:nvSpPr>
          <p:cNvPr id="18466" name="plate4"/>
          <p:cNvSpPr>
            <a:spLocks noChangeArrowheads="1"/>
          </p:cNvSpPr>
          <p:nvPr/>
        </p:nvSpPr>
        <p:spPr bwMode="auto">
          <a:xfrm>
            <a:off x="7050088" y="3030538"/>
            <a:ext cx="1766887" cy="6413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02" rIns="91404" bIns="45702" anchor="ctr"/>
          <a:lstStyle>
            <a:lvl1pPr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1400" b="1">
                <a:solidFill>
                  <a:srgbClr val="000066"/>
                </a:solidFill>
                <a:latin typeface="Georgia" pitchFamily="18" charset="0"/>
              </a:rPr>
              <a:t>Минздравсоц-развития России </a:t>
            </a:r>
          </a:p>
        </p:txBody>
      </p:sp>
      <p:sp>
        <p:nvSpPr>
          <p:cNvPr id="18467" name="plate4"/>
          <p:cNvSpPr>
            <a:spLocks noChangeArrowheads="1"/>
          </p:cNvSpPr>
          <p:nvPr/>
        </p:nvSpPr>
        <p:spPr bwMode="auto">
          <a:xfrm>
            <a:off x="4445000" y="3051175"/>
            <a:ext cx="1573213" cy="646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02" rIns="91404" bIns="45702" anchor="ctr"/>
          <a:lstStyle>
            <a:lvl1pPr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1400" b="1">
                <a:solidFill>
                  <a:srgbClr val="000066"/>
                </a:solidFill>
                <a:latin typeface="Georgia" pitchFamily="18" charset="0"/>
              </a:rPr>
              <a:t>Минкомсвязь</a:t>
            </a:r>
          </a:p>
          <a:p>
            <a:pPr algn="ctr">
              <a:defRPr/>
            </a:pPr>
            <a:r>
              <a:rPr lang="ru-RU" sz="1400" b="1">
                <a:solidFill>
                  <a:srgbClr val="000066"/>
                </a:solidFill>
                <a:latin typeface="Georgia" pitchFamily="18" charset="0"/>
              </a:rPr>
              <a:t>России</a:t>
            </a:r>
          </a:p>
        </p:txBody>
      </p:sp>
      <p:sp>
        <p:nvSpPr>
          <p:cNvPr id="18468" name="plate4"/>
          <p:cNvSpPr>
            <a:spLocks noChangeArrowheads="1"/>
          </p:cNvSpPr>
          <p:nvPr/>
        </p:nvSpPr>
        <p:spPr bwMode="auto">
          <a:xfrm>
            <a:off x="2679700" y="3051175"/>
            <a:ext cx="1668463" cy="6429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02" rIns="91404" bIns="45702" anchor="ctr"/>
          <a:lstStyle>
            <a:lvl1pPr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1400" b="1">
                <a:solidFill>
                  <a:srgbClr val="000066"/>
                </a:solidFill>
                <a:latin typeface="Georgia" pitchFamily="18" charset="0"/>
              </a:rPr>
              <a:t>Минэконом-развития России </a:t>
            </a:r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131883" y="3034276"/>
            <a:ext cx="2207280" cy="7188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4763" indent="-4763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mtClean="0">
                <a:solidFill>
                  <a:srgbClr val="262626"/>
                </a:solidFill>
              </a:rPr>
              <a:t>Формирование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mtClean="0">
                <a:solidFill>
                  <a:srgbClr val="262626"/>
                </a:solidFill>
              </a:rPr>
              <a:t>требований в отдельных областях, участие в реализации плана</a:t>
            </a:r>
            <a:endParaRPr lang="ru-RU" smtClean="0">
              <a:latin typeface="Arial" pitchFamily="34" charset="0"/>
            </a:endParaRPr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170139" y="6128501"/>
            <a:ext cx="2137126" cy="4317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763" indent="-4763" defTabSz="6842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Потребители информации</a:t>
            </a:r>
          </a:p>
        </p:txBody>
      </p:sp>
      <p:sp>
        <p:nvSpPr>
          <p:cNvPr id="23620" name="Line 29"/>
          <p:cNvSpPr>
            <a:spLocks noChangeShapeType="1"/>
          </p:cNvSpPr>
          <p:nvPr/>
        </p:nvSpPr>
        <p:spPr bwMode="auto">
          <a:xfrm flipH="1">
            <a:off x="0" y="2933700"/>
            <a:ext cx="8996363" cy="34925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3621" name="AutoShape 168"/>
          <p:cNvCxnSpPr>
            <a:cxnSpLocks noChangeShapeType="1"/>
          </p:cNvCxnSpPr>
          <p:nvPr/>
        </p:nvCxnSpPr>
        <p:spPr bwMode="auto">
          <a:xfrm rot="5400000" flipH="1" flipV="1">
            <a:off x="4681538" y="3862388"/>
            <a:ext cx="403225" cy="15462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9900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18477" name="plate4"/>
          <p:cNvSpPr>
            <a:spLocks noChangeArrowheads="1"/>
          </p:cNvSpPr>
          <p:nvPr/>
        </p:nvSpPr>
        <p:spPr bwMode="auto">
          <a:xfrm>
            <a:off x="6135688" y="3051175"/>
            <a:ext cx="774700" cy="646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02" rIns="91404" bIns="45702" anchor="ctr"/>
          <a:lstStyle/>
          <a:p>
            <a:pPr algn="ctr" defTabSz="6842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>
                <a:solidFill>
                  <a:srgbClr val="000066"/>
                </a:solidFill>
              </a:rPr>
              <a:t>. . . </a:t>
            </a:r>
          </a:p>
        </p:txBody>
      </p:sp>
      <p:sp>
        <p:nvSpPr>
          <p:cNvPr id="23625" name="Line 29"/>
          <p:cNvSpPr>
            <a:spLocks noChangeShapeType="1"/>
          </p:cNvSpPr>
          <p:nvPr/>
        </p:nvSpPr>
        <p:spPr bwMode="auto">
          <a:xfrm flipH="1">
            <a:off x="0" y="4592638"/>
            <a:ext cx="8942388" cy="41275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30448" y="4686904"/>
            <a:ext cx="2187449" cy="608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4763" indent="-4763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684213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mtClean="0">
                <a:solidFill>
                  <a:srgbClr val="262626"/>
                </a:solidFill>
              </a:rPr>
              <a:t>Информационное взаимодействие</a:t>
            </a:r>
          </a:p>
        </p:txBody>
      </p:sp>
      <p:sp>
        <p:nvSpPr>
          <p:cNvPr id="23629" name="Line 89"/>
          <p:cNvSpPr>
            <a:spLocks noChangeShapeType="1"/>
          </p:cNvSpPr>
          <p:nvPr/>
        </p:nvSpPr>
        <p:spPr bwMode="auto">
          <a:xfrm flipH="1">
            <a:off x="2497138" y="3373438"/>
            <a:ext cx="182562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630" name="Line 89"/>
          <p:cNvSpPr>
            <a:spLocks noChangeShapeType="1"/>
          </p:cNvSpPr>
          <p:nvPr/>
        </p:nvSpPr>
        <p:spPr bwMode="auto">
          <a:xfrm flipH="1">
            <a:off x="2497138" y="4187825"/>
            <a:ext cx="159702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631" name="Номер слайда 1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800">
              <a:solidFill>
                <a:srgbClr val="FFFF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7038" y="309563"/>
            <a:ext cx="84153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«ДОРОЖНАЯ КАРТА» СИСТЕМЫ ЭЛЕКТРОННЫЙ БЮДЖЕТ НА 2012-2015 ГОДЫ</a:t>
            </a:r>
          </a:p>
        </p:txBody>
      </p:sp>
      <p:pic>
        <p:nvPicPr>
          <p:cNvPr id="25603" name="Picture 2" descr="C:\Users\0900\AppData\Local\Microsoft\Windows\Temporary Internet Files\Content.Outlook\HXXRAIWO\герб_МФРФ.JPG"/>
          <p:cNvPicPr>
            <a:picLocks noChangeAspect="1" noChangeArrowheads="1"/>
          </p:cNvPicPr>
          <p:nvPr/>
        </p:nvPicPr>
        <p:blipFill>
          <a:blip r:embed="rId3"/>
          <a:srcRect l="17261" t="21455" r="16096" b="24886"/>
          <a:stretch>
            <a:fillRect/>
          </a:stretch>
        </p:blipFill>
        <p:spPr bwMode="auto">
          <a:xfrm>
            <a:off x="0" y="-60325"/>
            <a:ext cx="6032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038225" y="1309688"/>
            <a:ext cx="374967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ru-RU" sz="1400" b="1">
                <a:solidFill>
                  <a:srgbClr val="326064"/>
                </a:solidFill>
                <a:latin typeface="Tahoma" pitchFamily="34" charset="0"/>
                <a:cs typeface="Tahoma" pitchFamily="34" charset="0"/>
              </a:rPr>
              <a:t>ПРЕИМУЩЕСТВА ВО ВРЕМЕНИ ПРИ ОБМЕНЕ ИНФОРМАЦИЕЙ МЕЖДУ ОРГАНИЗАЦИЯМИ</a:t>
            </a:r>
            <a:endParaRPr lang="fr-FR" sz="1400" b="1">
              <a:solidFill>
                <a:srgbClr val="32606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5" name="Text Box 228"/>
          <p:cNvSpPr txBox="1">
            <a:spLocks noChangeArrowheads="1"/>
          </p:cNvSpPr>
          <p:nvPr/>
        </p:nvSpPr>
        <p:spPr bwMode="auto">
          <a:xfrm>
            <a:off x="514350" y="3889375"/>
            <a:ext cx="185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20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8788" y="1189038"/>
            <a:ext cx="8351837" cy="1152525"/>
          </a:xfrm>
          <a:prstGeom prst="roundRect">
            <a:avLst>
              <a:gd name="adj" fmla="val 5404"/>
            </a:avLst>
          </a:prstGeom>
          <a:gradFill>
            <a:gsLst>
              <a:gs pos="0">
                <a:srgbClr val="BBEAF3"/>
              </a:gs>
              <a:gs pos="0">
                <a:srgbClr val="C0E6E4"/>
              </a:gs>
              <a:gs pos="100000">
                <a:srgbClr val="95D8DB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/>
          <a:lstStyle/>
          <a:p>
            <a:pPr marL="0" lvl="1" algn="ctr">
              <a:defRPr/>
            </a:pPr>
            <a:r>
              <a:rPr lang="ru-RU" sz="16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2012 год</a:t>
            </a:r>
            <a:endParaRPr lang="fr-F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92163" y="1628775"/>
            <a:ext cx="7956550" cy="504825"/>
          </a:xfrm>
          <a:prstGeom prst="roundRect">
            <a:avLst>
              <a:gd name="adj" fmla="val 540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0" lvl="1" indent="265113">
              <a:lnSpc>
                <a:spcPct val="90000"/>
              </a:lnSpc>
              <a:spcBef>
                <a:spcPct val="10000"/>
              </a:spcBef>
              <a:buFontTx/>
              <a:buBlip>
                <a:blip r:embed="rId4"/>
              </a:buBlip>
              <a:defRPr/>
            </a:pPr>
            <a:r>
              <a:rPr lang="ru-RU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Переход на единые реестры и классификаторы</a:t>
            </a:r>
          </a:p>
          <a:p>
            <a:pPr marL="0" lvl="1" indent="265113">
              <a:lnSpc>
                <a:spcPct val="90000"/>
              </a:lnSpc>
              <a:spcBef>
                <a:spcPct val="10000"/>
              </a:spcBef>
              <a:buFontTx/>
              <a:buBlip>
                <a:blip r:embed="rId4"/>
              </a:buBlip>
              <a:defRPr/>
            </a:pPr>
            <a:r>
              <a:rPr lang="ru-RU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Апробация первых подсистем системы «Электронный бюджет»</a:t>
            </a:r>
            <a:endParaRPr lang="fr-FR" sz="14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95288" y="2492375"/>
            <a:ext cx="8424862" cy="1223963"/>
          </a:xfrm>
          <a:prstGeom prst="roundRect">
            <a:avLst>
              <a:gd name="adj" fmla="val 5404"/>
            </a:avLst>
          </a:prstGeom>
          <a:gradFill>
            <a:gsLst>
              <a:gs pos="0">
                <a:srgbClr val="BBEAF3"/>
              </a:gs>
              <a:gs pos="0">
                <a:srgbClr val="C0E6E4"/>
              </a:gs>
              <a:gs pos="100000">
                <a:srgbClr val="95D8DB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2013 год</a:t>
            </a:r>
            <a:endParaRPr lang="fr-F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00113" y="2889250"/>
            <a:ext cx="7848600" cy="684213"/>
          </a:xfrm>
          <a:prstGeom prst="roundRect">
            <a:avLst>
              <a:gd name="adj" fmla="val 540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265113" lvl="1" indent="-265113">
              <a:lnSpc>
                <a:spcPct val="90000"/>
              </a:lnSpc>
              <a:spcBef>
                <a:spcPct val="10000"/>
              </a:spcBef>
              <a:buFontTx/>
              <a:buBlip>
                <a:blip r:embed="rId5"/>
              </a:buBlip>
              <a:defRPr/>
            </a:pPr>
            <a:r>
              <a:rPr lang="ru-RU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Создание Единого портала бюджетной системы </a:t>
            </a:r>
            <a:r>
              <a:rPr lang="en-US" sz="1400">
                <a:solidFill>
                  <a:srgbClr val="120D39"/>
                </a:solidFill>
                <a:latin typeface="Tahoma" pitchFamily="34" charset="0"/>
                <a:cs typeface="Tahoma" pitchFamily="34" charset="0"/>
                <a:hlinkClick r:id="rId6"/>
              </a:rPr>
              <a:t>www.budget.gov.ru</a:t>
            </a:r>
            <a:endParaRPr lang="ru-RU" sz="1400">
              <a:solidFill>
                <a:srgbClr val="120D3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10" name="Picture 2" descr="\\192.168.170.75\Documents\Департамент продаж и маркетинга\Отдел дизайна и рекламы\!!Дизайнерская\ПРЕЗЕНТАЦИИ\шаблон презентации\Иконки в презентации\IE.VC.Business.Finance.IF\handshak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11255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358775" y="5445125"/>
            <a:ext cx="8426450" cy="1223963"/>
          </a:xfrm>
          <a:prstGeom prst="roundRect">
            <a:avLst>
              <a:gd name="adj" fmla="val 5404"/>
            </a:avLst>
          </a:prstGeom>
          <a:gradFill>
            <a:gsLst>
              <a:gs pos="0">
                <a:srgbClr val="BBEAF3"/>
              </a:gs>
              <a:gs pos="0">
                <a:srgbClr val="C0E6E4"/>
              </a:gs>
              <a:gs pos="100000">
                <a:srgbClr val="95D8DB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2015 год</a:t>
            </a:r>
            <a:endParaRPr lang="fr-F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63600" y="5842000"/>
            <a:ext cx="7848600" cy="682625"/>
          </a:xfrm>
          <a:prstGeom prst="roundRect">
            <a:avLst>
              <a:gd name="adj" fmla="val 540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265113" lvl="1" indent="-265113">
              <a:lnSpc>
                <a:spcPct val="90000"/>
              </a:lnSpc>
              <a:spcBef>
                <a:spcPct val="10000"/>
              </a:spcBef>
              <a:buFontTx/>
              <a:buBlip>
                <a:blip r:embed="rId5"/>
              </a:buBlip>
              <a:defRPr/>
            </a:pPr>
            <a:r>
              <a:rPr lang="ru-RU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Полномасштабное внедрение проекта на федеральном уровне</a:t>
            </a:r>
            <a:endParaRPr lang="fr-FR" sz="14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  <a:p>
            <a:pPr marL="265113" lvl="1" indent="-265113">
              <a:lnSpc>
                <a:spcPct val="90000"/>
              </a:lnSpc>
              <a:spcBef>
                <a:spcPct val="10000"/>
              </a:spcBef>
              <a:buFontTx/>
              <a:buBlip>
                <a:blip r:embed="rId5"/>
              </a:buBlip>
              <a:defRPr/>
            </a:pPr>
            <a:r>
              <a:rPr lang="ru-RU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Предоставление сервиса для субъектов Российской Федерации и органов местного самоуправления</a:t>
            </a:r>
            <a:endParaRPr lang="fr-FR" sz="14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3850" y="4000500"/>
            <a:ext cx="8424863" cy="1223963"/>
          </a:xfrm>
          <a:prstGeom prst="roundRect">
            <a:avLst>
              <a:gd name="adj" fmla="val 5404"/>
            </a:avLst>
          </a:prstGeom>
          <a:gradFill>
            <a:gsLst>
              <a:gs pos="0">
                <a:srgbClr val="BBEAF3"/>
              </a:gs>
              <a:gs pos="0">
                <a:srgbClr val="C0E6E4"/>
              </a:gs>
              <a:gs pos="100000">
                <a:srgbClr val="95D8DB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2014 год</a:t>
            </a:r>
            <a:endParaRPr lang="fr-F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03275" y="4397375"/>
            <a:ext cx="7848600" cy="684213"/>
          </a:xfrm>
          <a:prstGeom prst="roundRect">
            <a:avLst>
              <a:gd name="adj" fmla="val 540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265113" lvl="1" indent="-265113">
              <a:lnSpc>
                <a:spcPct val="90000"/>
              </a:lnSpc>
              <a:spcBef>
                <a:spcPct val="10000"/>
              </a:spcBef>
              <a:buFontTx/>
              <a:buBlip>
                <a:blip r:embed="rId5"/>
              </a:buBlip>
              <a:defRPr/>
            </a:pPr>
            <a:r>
              <a:rPr lang="ru-RU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Переход на ведение бухгалтерского учета в системе «Электронный бюджет»</a:t>
            </a:r>
            <a:endParaRPr lang="fr-FR" sz="14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15" name="Picture 6" descr="\\192.168.170.75\Documents\Департамент продаж и маркетинга\Отдел дизайна и рекламы\!!Дизайнерская\ПРЕЗЕНТАЦИИ\шаблон презентации\Иконки в презентации\земля шар\browse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225" y="2341563"/>
            <a:ext cx="865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5" descr="\\192.168.170.75\Documents\Департамент продаж и маркетинга\Отдел дизайна и рекламы\!!Дизайнерская\ПРЕЗЕНТАЦИИ\шаблон презентации\Иконки в презентации\Компьютерное\My-Computer_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400" y="377348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3" descr="\\192.168.170.75\Documents\Департамент продаж и маркетинга\Отдел дизайна и рекламы\!!Дизайнерская\ПРЕЗЕНТАЦИИ\шаблон презентации\Иконки в презентации\IE.VC.Business.Finance.IF\money_coin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41275" y="51355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 descr="C:\Users\designer\Desktop\Для презентаций\jigsaw-puzzle-kids ч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666875"/>
            <a:ext cx="4681538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 rot="5400000">
            <a:off x="7308850" y="2243138"/>
            <a:ext cx="43180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1" idx="1"/>
          </p:cNvCxnSpPr>
          <p:nvPr/>
        </p:nvCxnSpPr>
        <p:spPr>
          <a:xfrm flipH="1">
            <a:off x="6588125" y="1487488"/>
            <a:ext cx="360363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067175" y="2781300"/>
            <a:ext cx="622300" cy="398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6156325" y="3971925"/>
            <a:ext cx="647700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250825" y="465138"/>
            <a:ext cx="8713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ЭЛЕКТРОННЫЙ БЮДЖЕТ – ЧАСТЬ ЭЛЕКТРОННОГО ГОСУДАРСТВА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825" y="1595438"/>
            <a:ext cx="3241675" cy="1079500"/>
          </a:xfrm>
          <a:prstGeom prst="roundRect">
            <a:avLst>
              <a:gd name="adj" fmla="val 5404"/>
            </a:avLst>
          </a:prstGeom>
          <a:gradFill>
            <a:gsLst>
              <a:gs pos="0">
                <a:srgbClr val="BBEAF3"/>
              </a:gs>
              <a:gs pos="0">
                <a:srgbClr val="C0E6E4"/>
              </a:gs>
              <a:gs pos="100000">
                <a:srgbClr val="95D8DB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2000" dirty="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Электронная модель государственного управления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2588" y="3756025"/>
            <a:ext cx="1439862" cy="503238"/>
          </a:xfrm>
          <a:prstGeom prst="roundRect">
            <a:avLst>
              <a:gd name="adj" fmla="val 5404"/>
            </a:avLst>
          </a:prstGeom>
          <a:gradFill>
            <a:gsLst>
              <a:gs pos="0">
                <a:srgbClr val="E41A1A"/>
              </a:gs>
              <a:gs pos="0">
                <a:srgbClr val="ED4141"/>
              </a:gs>
              <a:gs pos="100000">
                <a:srgbClr val="FF0000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Электронный бюджет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48488" y="1235075"/>
            <a:ext cx="1800225" cy="504825"/>
          </a:xfrm>
          <a:prstGeom prst="roundRect">
            <a:avLst>
              <a:gd name="adj" fmla="val 5404"/>
            </a:avLst>
          </a:prstGeom>
          <a:gradFill flip="none" rotWithShape="1">
            <a:gsLst>
              <a:gs pos="0">
                <a:srgbClr val="B6B6B6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Электронное здравоохранение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96188" y="1882775"/>
            <a:ext cx="1368425" cy="504825"/>
          </a:xfrm>
          <a:prstGeom prst="roundRect">
            <a:avLst>
              <a:gd name="adj" fmla="val 540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Электронное образование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71775" y="2890838"/>
            <a:ext cx="1368425" cy="504825"/>
          </a:xfrm>
          <a:prstGeom prst="roundRect">
            <a:avLst>
              <a:gd name="adj" fmla="val 540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Электронные госуслуги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95288" y="4581525"/>
            <a:ext cx="8353425" cy="1871663"/>
          </a:xfrm>
          <a:prstGeom prst="roundRect">
            <a:avLst>
              <a:gd name="adj" fmla="val 5404"/>
            </a:avLst>
          </a:prstGeom>
          <a:gradFill flip="none" rotWithShape="1">
            <a:gsLst>
              <a:gs pos="0">
                <a:srgbClr val="D9D9D9"/>
              </a:gs>
              <a:gs pos="100000">
                <a:srgbClr val="ECECEC"/>
              </a:gs>
            </a:gsLst>
            <a:lin ang="16200000" scaled="1"/>
            <a:tileRect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9750" y="5157788"/>
            <a:ext cx="1584325" cy="863600"/>
          </a:xfrm>
          <a:prstGeom prst="roundRect">
            <a:avLst>
              <a:gd name="adj" fmla="val 5404"/>
            </a:avLst>
          </a:prstGeom>
          <a:gradFill>
            <a:gsLst>
              <a:gs pos="0">
                <a:srgbClr val="BBEAF3"/>
              </a:gs>
              <a:gs pos="0">
                <a:srgbClr val="C0E6E4"/>
              </a:gs>
              <a:gs pos="100000">
                <a:srgbClr val="95D8DB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Прозрачность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32063" y="5157788"/>
            <a:ext cx="1584325" cy="863600"/>
          </a:xfrm>
          <a:prstGeom prst="roundRect">
            <a:avLst>
              <a:gd name="adj" fmla="val 5404"/>
            </a:avLst>
          </a:prstGeom>
          <a:gradFill>
            <a:gsLst>
              <a:gs pos="0">
                <a:srgbClr val="BBEAF3"/>
              </a:gs>
              <a:gs pos="0">
                <a:srgbClr val="C0E6E4"/>
              </a:gs>
              <a:gs pos="100000">
                <a:srgbClr val="95D8DB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Участие</a:t>
            </a:r>
          </a:p>
        </p:txBody>
      </p:sp>
      <p:sp>
        <p:nvSpPr>
          <p:cNvPr id="42" name="Плюс 41"/>
          <p:cNvSpPr/>
          <p:nvPr/>
        </p:nvSpPr>
        <p:spPr>
          <a:xfrm>
            <a:off x="2124075" y="5373688"/>
            <a:ext cx="431800" cy="503237"/>
          </a:xfrm>
          <a:prstGeom prst="mathPlus">
            <a:avLst/>
          </a:prstGeom>
          <a:gradFill flip="none" rotWithShape="1">
            <a:gsLst>
              <a:gs pos="50000">
                <a:srgbClr val="69C5DB"/>
              </a:gs>
              <a:gs pos="100000">
                <a:srgbClr val="45AAB5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3" name="Равно 42"/>
          <p:cNvSpPr/>
          <p:nvPr/>
        </p:nvSpPr>
        <p:spPr>
          <a:xfrm>
            <a:off x="4186238" y="5445125"/>
            <a:ext cx="431800" cy="360363"/>
          </a:xfrm>
          <a:prstGeom prst="mathEqual">
            <a:avLst/>
          </a:prstGeom>
          <a:gradFill flip="none" rotWithShape="1">
            <a:gsLst>
              <a:gs pos="50000">
                <a:srgbClr val="69C5DB"/>
              </a:gs>
              <a:gs pos="100000">
                <a:srgbClr val="45AAB5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34175" y="5157788"/>
            <a:ext cx="1873250" cy="935037"/>
          </a:xfrm>
          <a:prstGeom prst="roundRect">
            <a:avLst>
              <a:gd name="adj" fmla="val 5404"/>
            </a:avLst>
          </a:prstGeom>
          <a:gradFill>
            <a:gsLst>
              <a:gs pos="0">
                <a:srgbClr val="A6C0F4"/>
              </a:gs>
              <a:gs pos="0">
                <a:srgbClr val="A0C1F2"/>
              </a:gs>
              <a:gs pos="100000">
                <a:srgbClr val="8BA4E9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Эффективность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89475" y="5157788"/>
            <a:ext cx="1584325" cy="935037"/>
          </a:xfrm>
          <a:prstGeom prst="roundRect">
            <a:avLst>
              <a:gd name="adj" fmla="val 5404"/>
            </a:avLst>
          </a:prstGeom>
          <a:gradFill>
            <a:gsLst>
              <a:gs pos="0">
                <a:srgbClr val="A6C0F4"/>
              </a:gs>
              <a:gs pos="0">
                <a:srgbClr val="A0C1F2"/>
              </a:gs>
              <a:gs pos="100000">
                <a:srgbClr val="8BA4E9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4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Подотчетность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13488" y="5464175"/>
            <a:ext cx="384175" cy="360363"/>
          </a:xfrm>
          <a:prstGeom prst="rect">
            <a:avLst/>
          </a:prstGeom>
          <a:gradFill flip="none" rotWithShape="1">
            <a:gsLst>
              <a:gs pos="50000">
                <a:srgbClr val="69C5DB"/>
              </a:gs>
              <a:gs pos="100000">
                <a:srgbClr val="45AAB5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И</a:t>
            </a:r>
          </a:p>
        </p:txBody>
      </p:sp>
      <p:pic>
        <p:nvPicPr>
          <p:cNvPr id="9236" name="Picture 2" descr="C:\Users\0900\AppData\Local\Microsoft\Windows\Temporary Internet Files\Content.Outlook\HXXRAIWO\герб_МФРФ.JPG"/>
          <p:cNvPicPr>
            <a:picLocks noChangeAspect="1" noChangeArrowheads="1"/>
          </p:cNvPicPr>
          <p:nvPr/>
        </p:nvPicPr>
        <p:blipFill>
          <a:blip r:embed="rId4"/>
          <a:srcRect l="17261" t="21455" r="16096" b="24886"/>
          <a:stretch>
            <a:fillRect/>
          </a:stretch>
        </p:blipFill>
        <p:spPr bwMode="auto">
          <a:xfrm>
            <a:off x="0" y="-60325"/>
            <a:ext cx="6032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372225" y="5876925"/>
            <a:ext cx="1841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25" name="Прямая соединительная линия 24"/>
          <p:cNvCxnSpPr>
            <a:stCxn id="28" idx="3"/>
          </p:cNvCxnSpPr>
          <p:nvPr/>
        </p:nvCxnSpPr>
        <p:spPr>
          <a:xfrm>
            <a:off x="4140200" y="3143250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9" name="Номер слайда 1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800">
              <a:solidFill>
                <a:srgbClr val="FFFF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Группа 36"/>
          <p:cNvGrpSpPr>
            <a:grpSpLocks/>
          </p:cNvGrpSpPr>
          <p:nvPr/>
        </p:nvGrpSpPr>
        <p:grpSpPr bwMode="auto">
          <a:xfrm>
            <a:off x="-114300" y="704850"/>
            <a:ext cx="3086100" cy="1816100"/>
            <a:chOff x="3022207" y="4409073"/>
            <a:chExt cx="3197840" cy="2293647"/>
          </a:xfrm>
        </p:grpSpPr>
        <p:grpSp>
          <p:nvGrpSpPr>
            <p:cNvPr id="11269" name="Группа 37"/>
            <p:cNvGrpSpPr>
              <a:grpSpLocks/>
            </p:cNvGrpSpPr>
            <p:nvPr/>
          </p:nvGrpSpPr>
          <p:grpSpPr bwMode="auto">
            <a:xfrm>
              <a:off x="3022207" y="4409073"/>
              <a:ext cx="3197840" cy="2293647"/>
              <a:chOff x="3022207" y="4409073"/>
              <a:chExt cx="2874065" cy="2293647"/>
            </a:xfrm>
          </p:grpSpPr>
          <p:sp useBgFill="1">
            <p:nvSpPr>
              <p:cNvPr id="44" name="Овал 43"/>
              <p:cNvSpPr/>
              <p:nvPr/>
            </p:nvSpPr>
            <p:spPr bwMode="auto">
              <a:xfrm flipH="1">
                <a:off x="3163285" y="4409073"/>
                <a:ext cx="2534890" cy="2293647"/>
              </a:xfrm>
              <a:prstGeom prst="ellipse">
                <a:avLst/>
              </a:prstGeom>
              <a:ln w="28575" cap="flat" cmpd="sng" algn="ctr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glow rad="1536700">
                  <a:schemeClr val="bg2">
                    <a:lumMod val="40000"/>
                    <a:lumOff val="60000"/>
                    <a:alpha val="74000"/>
                  </a:schemeClr>
                </a:glow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 sz="60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45" name="Схема 44"/>
              <p:cNvGraphicFramePr/>
              <p:nvPr/>
            </p:nvGraphicFramePr>
            <p:xfrm>
              <a:off x="3022207" y="4456031"/>
              <a:ext cx="2874065" cy="22318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p:grpSp>
        <p:sp>
          <p:nvSpPr>
            <p:cNvPr id="11270" name="TextBox 4"/>
            <p:cNvSpPr txBox="1">
              <a:spLocks noChangeArrowheads="1"/>
            </p:cNvSpPr>
            <p:nvPr/>
          </p:nvSpPr>
          <p:spPr bwMode="auto">
            <a:xfrm flipH="1">
              <a:off x="3705848" y="5196971"/>
              <a:ext cx="68817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>
                  <a:solidFill>
                    <a:srgbClr val="000099"/>
                  </a:solidFill>
                </a:rPr>
                <a:t>ОПЕРАТИВ-</a:t>
              </a:r>
            </a:p>
            <a:p>
              <a:pPr algn="ctr"/>
              <a:r>
                <a:rPr lang="ru-RU" sz="600" b="1">
                  <a:solidFill>
                    <a:srgbClr val="000099"/>
                  </a:solidFill>
                </a:rPr>
                <a:t>НОСТЬ</a:t>
              </a:r>
            </a:p>
          </p:txBody>
        </p:sp>
        <p:sp>
          <p:nvSpPr>
            <p:cNvPr id="11271" name="TextBox 7"/>
            <p:cNvSpPr txBox="1">
              <a:spLocks noChangeArrowheads="1"/>
            </p:cNvSpPr>
            <p:nvPr/>
          </p:nvSpPr>
          <p:spPr bwMode="auto">
            <a:xfrm flipH="1">
              <a:off x="4857201" y="5194794"/>
              <a:ext cx="5958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>
                  <a:solidFill>
                    <a:srgbClr val="000099"/>
                  </a:solidFill>
                </a:rPr>
                <a:t>ОТКРЫ-</a:t>
              </a:r>
            </a:p>
            <a:p>
              <a:pPr algn="ctr"/>
              <a:r>
                <a:rPr lang="ru-RU" sz="600" b="1">
                  <a:solidFill>
                    <a:srgbClr val="000099"/>
                  </a:solidFill>
                </a:rPr>
                <a:t>ТОСТЬ</a:t>
              </a:r>
            </a:p>
          </p:txBody>
        </p:sp>
        <p:sp>
          <p:nvSpPr>
            <p:cNvPr id="11272" name="TextBox 8"/>
            <p:cNvSpPr txBox="1">
              <a:spLocks noChangeArrowheads="1"/>
            </p:cNvSpPr>
            <p:nvPr/>
          </p:nvSpPr>
          <p:spPr bwMode="auto">
            <a:xfrm flipH="1">
              <a:off x="4255841" y="5195688"/>
              <a:ext cx="6671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>
                  <a:solidFill>
                    <a:srgbClr val="000099"/>
                  </a:solidFill>
                </a:rPr>
                <a:t>ОБЪЕКТИВ-</a:t>
              </a:r>
            </a:p>
            <a:p>
              <a:pPr algn="ctr"/>
              <a:r>
                <a:rPr lang="ru-RU" sz="600" b="1">
                  <a:solidFill>
                    <a:srgbClr val="000099"/>
                  </a:solidFill>
                </a:rPr>
                <a:t>НОСТЬ</a:t>
              </a:r>
            </a:p>
          </p:txBody>
        </p:sp>
        <p:sp>
          <p:nvSpPr>
            <p:cNvPr id="11273" name="TextBox 9"/>
            <p:cNvSpPr txBox="1">
              <a:spLocks noChangeArrowheads="1"/>
            </p:cNvSpPr>
            <p:nvPr/>
          </p:nvSpPr>
          <p:spPr bwMode="auto">
            <a:xfrm flipH="1">
              <a:off x="4589827" y="5815057"/>
              <a:ext cx="647829" cy="184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>
                  <a:solidFill>
                    <a:srgbClr val="000099"/>
                  </a:solidFill>
                </a:rPr>
                <a:t>ОТДАЧА</a:t>
              </a:r>
            </a:p>
          </p:txBody>
        </p:sp>
        <p:sp>
          <p:nvSpPr>
            <p:cNvPr id="11274" name="TextBox 10"/>
            <p:cNvSpPr txBox="1">
              <a:spLocks noChangeArrowheads="1"/>
            </p:cNvSpPr>
            <p:nvPr/>
          </p:nvSpPr>
          <p:spPr bwMode="auto">
            <a:xfrm flipH="1">
              <a:off x="3923745" y="5792946"/>
              <a:ext cx="7431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00" b="1">
                  <a:solidFill>
                    <a:srgbClr val="000099"/>
                  </a:solidFill>
                </a:rPr>
                <a:t>ОПТИМИ-ЗАЦИЯ</a:t>
              </a:r>
            </a:p>
          </p:txBody>
        </p:sp>
      </p:grpSp>
      <p:sp>
        <p:nvSpPr>
          <p:cNvPr id="11266" name="Rectangle 42"/>
          <p:cNvSpPr>
            <a:spLocks noGrp="1" noChangeArrowheads="1"/>
          </p:cNvSpPr>
          <p:nvPr>
            <p:ph type="title"/>
          </p:nvPr>
        </p:nvSpPr>
        <p:spPr>
          <a:xfrm>
            <a:off x="457200" y="265113"/>
            <a:ext cx="8229600" cy="579437"/>
          </a:xfrm>
        </p:spPr>
        <p:txBody>
          <a:bodyPr anchor="t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mtClean="0">
                <a:solidFill>
                  <a:schemeClr val="tx2"/>
                </a:solidFill>
                <a:cs typeface="Times New Roman" pitchFamily="18" charset="0"/>
              </a:rPr>
              <a:t>ЗАДАЧИ СОЗДАНИЯ ЭЛЕКТРОННОГО БЮДЖЕТА</a:t>
            </a:r>
            <a:r>
              <a:rPr lang="fr-FR" sz="2800" b="1" smtClean="0"/>
              <a:t/>
            </a:r>
            <a:br>
              <a:rPr lang="fr-FR" sz="2800" b="1" smtClean="0"/>
            </a:br>
            <a:endParaRPr lang="fr-FR" sz="2800" b="1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310126" y="533782"/>
          <a:ext cx="9143999" cy="4098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545453" y="3087586"/>
          <a:ext cx="9417916" cy="3722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1788" y="368300"/>
            <a:ext cx="86344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НАПРАВЛЕНИЯ СОЗДАНИЯ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СИСТЕМЫ «ЭЛЕКТРОННЫЙ БЮДЖЕТ»</a:t>
            </a:r>
          </a:p>
        </p:txBody>
      </p:sp>
      <p:pic>
        <p:nvPicPr>
          <p:cNvPr id="15362" name="Picture 2" descr="C:\Users\0900\AppData\Local\Microsoft\Windows\Temporary Internet Files\Content.Outlook\HXXRAIWO\герб_МФРФ.JPG"/>
          <p:cNvPicPr>
            <a:picLocks noChangeAspect="1" noChangeArrowheads="1"/>
          </p:cNvPicPr>
          <p:nvPr/>
        </p:nvPicPr>
        <p:blipFill>
          <a:blip r:embed="rId3"/>
          <a:srcRect l="17261" t="21455" r="16096" b="24886"/>
          <a:stretch>
            <a:fillRect/>
          </a:stretch>
        </p:blipFill>
        <p:spPr bwMode="auto">
          <a:xfrm>
            <a:off x="0" y="4763"/>
            <a:ext cx="6032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Группа 2"/>
          <p:cNvGrpSpPr>
            <a:grpSpLocks/>
          </p:cNvGrpSpPr>
          <p:nvPr/>
        </p:nvGrpSpPr>
        <p:grpSpPr bwMode="auto">
          <a:xfrm>
            <a:off x="5245100" y="1571625"/>
            <a:ext cx="3840163" cy="2578100"/>
            <a:chOff x="-70211" y="1052735"/>
            <a:chExt cx="9176292" cy="5733828"/>
          </a:xfrm>
        </p:grpSpPr>
        <p:pic>
          <p:nvPicPr>
            <p:cNvPr id="15374" name="Picture 2" descr="C:\Users\designer\Desktop\Для презентаций\Схема для Электронный регион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10" y="1052735"/>
              <a:ext cx="9055871" cy="5544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TextBox 23"/>
            <p:cNvSpPr txBox="1">
              <a:spLocks noChangeArrowheads="1"/>
            </p:cNvSpPr>
            <p:nvPr/>
          </p:nvSpPr>
          <p:spPr bwMode="auto">
            <a:xfrm>
              <a:off x="214313" y="6478588"/>
              <a:ext cx="33274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БАРС.</a:t>
              </a:r>
              <a:r>
                <a:rPr lang="en-US" sz="14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Web-</a:t>
              </a:r>
              <a:r>
                <a:rPr lang="ru-RU" sz="14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Эффективный регион</a:t>
              </a:r>
            </a:p>
          </p:txBody>
        </p:sp>
        <p:pic>
          <p:nvPicPr>
            <p:cNvPr id="4117" name="Picture 21" descr="\\192.168.170.75\Documents\Департамент продаж и маркетинга\Отдел дизайна и рекламы\!!Дизайнерская\ПРЕЗЕНТАЦИИ\шаблон презентации\Иконки в презентации\диаграммы\bar_chart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09688" y="3859629"/>
              <a:ext cx="902835" cy="90385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18" name="Picture 22" descr="\\192.168.170.75\Documents\Департамент продаж и маркетинга\Отдел дизайна и рекламы\!!Дизайнерская\ПРЕЗЕНТАЦИИ\шаблон презентации\Иконки в презентации\диаграммы\51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73217" y="3789015"/>
              <a:ext cx="1164582" cy="116512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21" name="Picture 25" descr="\\192.168.170.75\Documents\Департамент продаж и маркетинга\Отдел дизайна и рекламы\!!Дизайнерская\ПРЕЗЕНТАЦИИ\шаблон презентации\Иконки в презентации\Компьютерное\network-server-database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96339" y="4219758"/>
              <a:ext cx="1225277" cy="122514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22" name="Picture 26" descr="\\192.168.170.75\Documents\Департамент продаж и маркетинга\Отдел дизайна и рекламы\!!Дизайнерская\ПРЕЗЕНТАЦИИ\шаблон презентации\Иконки в презентации\Компьютерное\network-server-database_2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20791" y="5014161"/>
              <a:ext cx="2029480" cy="79087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Скругленный прямоугольник 51"/>
            <p:cNvSpPr/>
            <p:nvPr/>
          </p:nvSpPr>
          <p:spPr>
            <a:xfrm>
              <a:off x="3427325" y="5875647"/>
              <a:ext cx="2799546" cy="755566"/>
            </a:xfrm>
            <a:prstGeom prst="roundRect">
              <a:avLst>
                <a:gd name="adj" fmla="val 5404"/>
              </a:avLst>
            </a:prstGeom>
            <a:gradFill>
              <a:gsLst>
                <a:gs pos="0">
                  <a:srgbClr val="B1EDDF"/>
                </a:gs>
                <a:gs pos="0">
                  <a:srgbClr val="BEF8E9"/>
                </a:gs>
                <a:gs pos="100000">
                  <a:srgbClr val="8DCFAC"/>
                </a:gs>
              </a:gsLst>
              <a:lin ang="5400000" scaled="0"/>
            </a:gradFill>
            <a:ln w="127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ru-RU" sz="800">
                  <a:solidFill>
                    <a:srgbClr val="373737"/>
                  </a:solidFill>
                  <a:latin typeface="Tahoma" pitchFamily="34" charset="0"/>
                  <a:cs typeface="Tahoma" pitchFamily="34" charset="0"/>
                </a:rPr>
                <a:t>Управление </a:t>
              </a:r>
            </a:p>
            <a:p>
              <a:pPr algn="ctr">
                <a:defRPr/>
              </a:pPr>
              <a:r>
                <a:rPr lang="ru-RU" sz="800">
                  <a:solidFill>
                    <a:srgbClr val="373737"/>
                  </a:solidFill>
                  <a:latin typeface="Tahoma" pitchFamily="34" charset="0"/>
                  <a:cs typeface="Tahoma" pitchFamily="34" charset="0"/>
                </a:rPr>
                <a:t>бизнес-процессами</a:t>
              </a: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-70211" y="1257515"/>
              <a:ext cx="2621257" cy="695546"/>
            </a:xfrm>
            <a:prstGeom prst="roundRect">
              <a:avLst>
                <a:gd name="adj" fmla="val 5404"/>
              </a:avLst>
            </a:prstGeom>
            <a:gradFill>
              <a:gsLst>
                <a:gs pos="0">
                  <a:srgbClr val="B1EDDF"/>
                </a:gs>
                <a:gs pos="0">
                  <a:srgbClr val="BEF8E9"/>
                </a:gs>
                <a:gs pos="100000">
                  <a:srgbClr val="8DCFAC"/>
                </a:gs>
              </a:gsLst>
              <a:lin ang="5400000" scaled="0"/>
            </a:gradFill>
            <a:ln w="127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ru-RU" sz="800">
                  <a:solidFill>
                    <a:srgbClr val="373737"/>
                  </a:solidFill>
                  <a:latin typeface="Tahoma" pitchFamily="34" charset="0"/>
                  <a:cs typeface="Tahoma" pitchFamily="34" charset="0"/>
                </a:rPr>
                <a:t>Экономическое событие</a:t>
              </a: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-70211" y="2895751"/>
              <a:ext cx="2355717" cy="617871"/>
            </a:xfrm>
            <a:prstGeom prst="roundRect">
              <a:avLst>
                <a:gd name="adj" fmla="val 5404"/>
              </a:avLst>
            </a:prstGeom>
            <a:gradFill>
              <a:gsLst>
                <a:gs pos="0">
                  <a:srgbClr val="B1EDDF"/>
                </a:gs>
                <a:gs pos="0">
                  <a:srgbClr val="BEF8E9"/>
                </a:gs>
                <a:gs pos="100000">
                  <a:srgbClr val="8DCFAC"/>
                </a:gs>
              </a:gsLst>
              <a:lin ang="5400000" scaled="0"/>
            </a:gradFill>
            <a:ln w="127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ru-RU" sz="800">
                  <a:solidFill>
                    <a:srgbClr val="373737"/>
                  </a:solidFill>
                  <a:latin typeface="Tahoma" pitchFamily="34" charset="0"/>
                  <a:cs typeface="Tahoma" pitchFamily="34" charset="0"/>
                </a:rPr>
                <a:t>Электронные </a:t>
              </a:r>
            </a:p>
            <a:p>
              <a:pPr algn="ctr">
                <a:defRPr/>
              </a:pPr>
              <a:r>
                <a:rPr lang="ru-RU" sz="800">
                  <a:solidFill>
                    <a:srgbClr val="373737"/>
                  </a:solidFill>
                  <a:latin typeface="Tahoma" pitchFamily="34" charset="0"/>
                  <a:cs typeface="Tahoma" pitchFamily="34" charset="0"/>
                </a:rPr>
                <a:t>формуляры</a:t>
              </a:r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6731398" y="3139369"/>
              <a:ext cx="2374683" cy="536664"/>
            </a:xfrm>
            <a:prstGeom prst="roundRect">
              <a:avLst>
                <a:gd name="adj" fmla="val 5404"/>
              </a:avLst>
            </a:prstGeom>
            <a:gradFill>
              <a:gsLst>
                <a:gs pos="0">
                  <a:srgbClr val="B1EDDF"/>
                </a:gs>
                <a:gs pos="0">
                  <a:srgbClr val="BEF8E9"/>
                </a:gs>
                <a:gs pos="100000">
                  <a:srgbClr val="8DCFAC"/>
                </a:gs>
              </a:gsLst>
              <a:lin ang="5400000" scaled="0"/>
            </a:gradFill>
            <a:ln w="127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ru-RU" sz="800">
                  <a:solidFill>
                    <a:srgbClr val="373737"/>
                  </a:solidFill>
                  <a:latin typeface="Tahoma" pitchFamily="34" charset="0"/>
                  <a:cs typeface="Tahoma" pitchFamily="34" charset="0"/>
                </a:rPr>
                <a:t>Электронные данные</a:t>
              </a:r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6947622" y="1197494"/>
              <a:ext cx="1873951" cy="430743"/>
            </a:xfrm>
            <a:prstGeom prst="roundRect">
              <a:avLst>
                <a:gd name="adj" fmla="val 5404"/>
              </a:avLst>
            </a:prstGeom>
            <a:gradFill>
              <a:gsLst>
                <a:gs pos="0">
                  <a:srgbClr val="B1EDDF"/>
                </a:gs>
                <a:gs pos="0">
                  <a:srgbClr val="BEF8E9"/>
                </a:gs>
                <a:gs pos="100000">
                  <a:srgbClr val="8DCFAC"/>
                </a:gs>
              </a:gsLst>
              <a:lin ang="5400000" scaled="0"/>
            </a:gradFill>
            <a:ln w="127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r>
                <a:rPr lang="ru-RU" sz="800">
                  <a:solidFill>
                    <a:srgbClr val="373737"/>
                  </a:solidFill>
                  <a:latin typeface="Tahoma" pitchFamily="34" charset="0"/>
                  <a:cs typeface="Tahoma" pitchFamily="34" charset="0"/>
                </a:rPr>
                <a:t>Доступ </a:t>
              </a:r>
              <a:r>
                <a:rPr lang="en-US" sz="800">
                  <a:solidFill>
                    <a:srgbClr val="373737"/>
                  </a:solidFill>
                  <a:latin typeface="Tahoma" pitchFamily="34" charset="0"/>
                  <a:cs typeface="Tahoma" pitchFamily="34" charset="0"/>
                </a:rPr>
                <a:t>on-line</a:t>
              </a:r>
              <a:endParaRPr lang="ru-RU" sz="800">
                <a:solidFill>
                  <a:srgbClr val="373737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4127" name="Picture 31" descr="\\192.168.170.75\Documents\Департамент продаж и маркетинга\Отдел дизайна и рекламы\!!Дизайнерская\ИКОНКИ\БАРС БЮДЖЕТ (иконки)\64x64\14_Своды\07_Анализ ручной корректировки данных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89206" y="3933772"/>
              <a:ext cx="929390" cy="92857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26" name="Picture 30" descr="\\192.168.170.75\Documents\Департамент продаж и маркетинга\Отдел дизайна и рекламы\!!Дизайнерская\ИКОНКИ\БАРС БЮДЖЕТ (иконки)\64x64\05_Учет\37_Зачет авансов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4305" y="3933772"/>
              <a:ext cx="864900" cy="86501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387" name="Picture 32" descr="C:\Users\designer\Desktop\Для презентаций\Рисунок3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-686293">
              <a:off x="1987955" y="4558976"/>
              <a:ext cx="1695359" cy="979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8" name="Picture 33" descr="C:\Users\designer\Desktop\Для презентаций\Рисунок4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6196252" flipH="1">
              <a:off x="5535236" y="4681802"/>
              <a:ext cx="1384947" cy="97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9" name="Picture 2" descr="C:\Users\designer\Desktop\Для презентаций\айпад1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732240" y="1700808"/>
              <a:ext cx="91639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0" name="Picture 4" descr="\\192.168.170.75\Documents\Департамент продаж и маркетинга\Отдел дизайна и рекламы\!!Дизайнерская\ПРЕЗЕНТАЦИИ\шаблон презентации\Иконки в презентации\люди\users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452320" y="1700808"/>
              <a:ext cx="86409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1" name="Picture 32" descr="C:\Users\designer\Desktop\Для презентаций\Рисунок3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4056723" flipH="1" flipV="1">
              <a:off x="6449935" y="2777514"/>
              <a:ext cx="1199034" cy="84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2" name="Picture 32" descr="C:\Users\designer\Desktop\Для презентаций\Рисунок3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-7104819" flipH="1" flipV="1">
              <a:off x="1603496" y="2777514"/>
              <a:ext cx="1199034" cy="84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 descr="C:\Users\designer\Desktop\Для презентаций\сейф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137561" y="1412865"/>
              <a:ext cx="978703" cy="10803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364" name="Номер слайда 1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80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4925" y="1700213"/>
            <a:ext cx="720725" cy="936625"/>
          </a:xfrm>
          <a:prstGeom prst="roundRect">
            <a:avLst/>
          </a:prstGeom>
          <a:gradFill>
            <a:gsLst>
              <a:gs pos="0">
                <a:srgbClr val="A6C0F4"/>
              </a:gs>
              <a:gs pos="0">
                <a:srgbClr val="A0C1F2"/>
              </a:gs>
              <a:gs pos="100000">
                <a:srgbClr val="8BA4E9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27088" y="3357563"/>
            <a:ext cx="720725" cy="755650"/>
          </a:xfrm>
          <a:prstGeom prst="roundRect">
            <a:avLst/>
          </a:prstGeom>
          <a:gradFill>
            <a:gsLst>
              <a:gs pos="0">
                <a:srgbClr val="A6C0F4"/>
              </a:gs>
              <a:gs pos="0">
                <a:srgbClr val="A0C1F2"/>
              </a:gs>
              <a:gs pos="100000">
                <a:srgbClr val="8BA4E9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27088" y="1449388"/>
            <a:ext cx="4298950" cy="755650"/>
          </a:xfrm>
          <a:prstGeom prst="roundRect">
            <a:avLst/>
          </a:prstGeom>
          <a:gradFill>
            <a:gsLst>
              <a:gs pos="0">
                <a:srgbClr val="BBEAF3"/>
              </a:gs>
              <a:gs pos="0">
                <a:srgbClr val="C0E6E4"/>
              </a:gs>
              <a:gs pos="100000">
                <a:srgbClr val="95D8DB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ru-RU" sz="20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Дематериализовать носители информации</a:t>
            </a:r>
          </a:p>
          <a:p>
            <a:pPr algn="ctr">
              <a:defRPr/>
            </a:pPr>
            <a:endParaRPr lang="ru-RU" sz="20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50900" y="2312988"/>
            <a:ext cx="4297363" cy="755650"/>
          </a:xfrm>
          <a:prstGeom prst="roundRect">
            <a:avLst/>
          </a:prstGeom>
          <a:gradFill>
            <a:gsLst>
              <a:gs pos="0">
                <a:srgbClr val="BBEAF3"/>
              </a:gs>
              <a:gs pos="0">
                <a:srgbClr val="C0E6E4"/>
              </a:gs>
              <a:gs pos="100000">
                <a:srgbClr val="95D8DB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ru-RU" sz="20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Обеспечить применение единых реестров и классификаторов</a:t>
            </a:r>
          </a:p>
          <a:p>
            <a:pPr algn="ctr">
              <a:defRPr/>
            </a:pPr>
            <a:endParaRPr lang="ru-RU" sz="20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614488" y="3357563"/>
            <a:ext cx="4297362" cy="755650"/>
          </a:xfrm>
          <a:prstGeom prst="roundRect">
            <a:avLst/>
          </a:prstGeom>
          <a:gradFill>
            <a:gsLst>
              <a:gs pos="0">
                <a:srgbClr val="BBEAF3"/>
              </a:gs>
              <a:gs pos="0">
                <a:srgbClr val="C0E6E4"/>
              </a:gs>
              <a:gs pos="100000">
                <a:srgbClr val="95D8DB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ru-RU" sz="20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Обеспечить однократность ввода информации</a:t>
            </a:r>
          </a:p>
          <a:p>
            <a:pPr algn="ctr">
              <a:defRPr/>
            </a:pPr>
            <a:endParaRPr lang="ru-RU" sz="20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466975" y="4400550"/>
            <a:ext cx="4297363" cy="757238"/>
          </a:xfrm>
          <a:prstGeom prst="roundRect">
            <a:avLst/>
          </a:prstGeom>
          <a:gradFill>
            <a:gsLst>
              <a:gs pos="0">
                <a:srgbClr val="BBEAF3"/>
              </a:gs>
              <a:gs pos="0">
                <a:srgbClr val="C0E6E4"/>
              </a:gs>
              <a:gs pos="100000">
                <a:srgbClr val="95D8DB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ru-RU" sz="20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Внедрить</a:t>
            </a:r>
          </a:p>
          <a:p>
            <a:pPr algn="ctr">
              <a:defRPr/>
            </a:pPr>
            <a:r>
              <a:rPr lang="ru-RU" sz="20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 стандарты бизнес-процессов</a:t>
            </a:r>
          </a:p>
          <a:p>
            <a:pPr algn="ctr">
              <a:defRPr/>
            </a:pPr>
            <a:endParaRPr lang="ru-RU" sz="20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616075" y="4400550"/>
            <a:ext cx="720725" cy="757238"/>
          </a:xfrm>
          <a:prstGeom prst="roundRect">
            <a:avLst/>
          </a:prstGeom>
          <a:gradFill>
            <a:gsLst>
              <a:gs pos="0">
                <a:srgbClr val="A6C0F4"/>
              </a:gs>
              <a:gs pos="0">
                <a:srgbClr val="A0C1F2"/>
              </a:gs>
              <a:gs pos="100000">
                <a:srgbClr val="8BA4E9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478213" y="5481638"/>
            <a:ext cx="4454525" cy="755650"/>
          </a:xfrm>
          <a:prstGeom prst="roundRect">
            <a:avLst/>
          </a:prstGeom>
          <a:gradFill>
            <a:gsLst>
              <a:gs pos="0">
                <a:srgbClr val="BBEAF3"/>
              </a:gs>
              <a:gs pos="0">
                <a:srgbClr val="C0E6E4"/>
              </a:gs>
              <a:gs pos="100000">
                <a:srgbClr val="95D8DB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ru-RU" sz="20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Обеспечить круглосуточный доступ к электронной информации</a:t>
            </a:r>
          </a:p>
          <a:p>
            <a:pPr algn="ctr">
              <a:defRPr/>
            </a:pPr>
            <a:endParaRPr lang="ru-RU" sz="2000">
              <a:solidFill>
                <a:srgbClr val="37373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627313" y="5481638"/>
            <a:ext cx="720725" cy="755650"/>
          </a:xfrm>
          <a:prstGeom prst="roundRect">
            <a:avLst/>
          </a:prstGeom>
          <a:gradFill>
            <a:gsLst>
              <a:gs pos="0">
                <a:srgbClr val="A6C0F4"/>
              </a:gs>
              <a:gs pos="0">
                <a:srgbClr val="A0C1F2"/>
              </a:gs>
              <a:gs pos="100000">
                <a:srgbClr val="8BA4E9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 bwMode="auto">
          <a:xfrm>
            <a:off x="736600" y="833438"/>
            <a:ext cx="7712075" cy="59753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53975" algn="ctr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  <a:effectLst>
            <a:prstShdw prst="shdw17" dist="17961" dir="2700000">
              <a:srgbClr val="003D99"/>
            </a:prstShdw>
          </a:effectLst>
        </p:spPr>
        <p:txBody>
          <a:bodyPr wrap="none" anchor="ctr"/>
          <a:lstStyle/>
          <a:p>
            <a:pPr algn="ctr" defTabSz="957263" eaLnBrk="0" hangingPunct="0">
              <a:defRPr/>
            </a:pPr>
            <a:endParaRPr lang="ru-RU" sz="2400">
              <a:cs typeface="+mn-cs"/>
            </a:endParaRPr>
          </a:p>
        </p:txBody>
      </p:sp>
      <p:sp>
        <p:nvSpPr>
          <p:cNvPr id="17410" name="Oval 16"/>
          <p:cNvSpPr>
            <a:spLocks noChangeArrowheads="1"/>
          </p:cNvSpPr>
          <p:nvPr/>
        </p:nvSpPr>
        <p:spPr bwMode="auto">
          <a:xfrm>
            <a:off x="1403350" y="1173163"/>
            <a:ext cx="6337300" cy="5445125"/>
          </a:xfrm>
          <a:prstGeom prst="ellipse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003D99"/>
            </a:prstShdw>
          </a:effectLst>
        </p:spPr>
        <p:txBody>
          <a:bodyPr wrap="none" anchor="ctr"/>
          <a:lstStyle/>
          <a:p>
            <a:pPr algn="ctr" defTabSz="957263" eaLnBrk="0" hangingPunct="0"/>
            <a:endParaRPr lang="ru-RU" sz="2400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2162175" y="1627188"/>
            <a:ext cx="4633913" cy="45005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3D99"/>
            </a:prstShdw>
          </a:effectLst>
        </p:spPr>
        <p:txBody>
          <a:bodyPr wrap="none" anchor="ctr"/>
          <a:lstStyle/>
          <a:p>
            <a:pPr algn="ctr" defTabSz="957263" eaLnBrk="0" hangingPunct="0">
              <a:defRPr/>
            </a:pPr>
            <a:endParaRPr lang="ru-RU" sz="2400">
              <a:cs typeface="+mn-cs"/>
            </a:endParaRPr>
          </a:p>
        </p:txBody>
      </p:sp>
      <p:sp>
        <p:nvSpPr>
          <p:cNvPr id="24" name="Арка 23"/>
          <p:cNvSpPr/>
          <p:nvPr/>
        </p:nvSpPr>
        <p:spPr>
          <a:xfrm>
            <a:off x="1258888" y="1101725"/>
            <a:ext cx="6553200" cy="5616575"/>
          </a:xfrm>
          <a:prstGeom prst="blockArc">
            <a:avLst>
              <a:gd name="adj1" fmla="val 6611"/>
              <a:gd name="adj2" fmla="val 21593672"/>
              <a:gd name="adj3" fmla="val 238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413" name="Заголовок 1"/>
          <p:cNvSpPr>
            <a:spLocks noGrp="1"/>
          </p:cNvSpPr>
          <p:nvPr>
            <p:ph type="title"/>
          </p:nvPr>
        </p:nvSpPr>
        <p:spPr>
          <a:xfrm>
            <a:off x="0" y="-14288"/>
            <a:ext cx="9144000" cy="1063626"/>
          </a:xfrm>
        </p:spPr>
        <p:txBody>
          <a:bodyPr/>
          <a:lstStyle/>
          <a:p>
            <a:r>
              <a:rPr lang="ru-RU" sz="2000" b="1" smtClean="0">
                <a:solidFill>
                  <a:schemeClr val="tx2"/>
                </a:solidFill>
                <a:cs typeface="Times New Roman" pitchFamily="18" charset="0"/>
              </a:rPr>
              <a:t>ФУНКЦИОНАЛЬНАЯ СТРУКТУРА ЭЛЕКТРОННОГО БЮДЖЕТА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7503" y="1105866"/>
          <a:ext cx="8877870" cy="5413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153150"/>
            <a:ext cx="1905000" cy="457200"/>
          </a:xfrm>
        </p:spPr>
        <p:txBody>
          <a:bodyPr/>
          <a:lstStyle/>
          <a:p>
            <a:pPr>
              <a:defRPr/>
            </a:pPr>
            <a:fld id="{B285D30D-30C2-4345-87C8-BE2ED4D8A371}" type="slidenum">
              <a:rPr lang="ru-RU" smtClean="0"/>
              <a:pPr>
                <a:defRPr/>
              </a:pPr>
              <a:t>5</a:t>
            </a:fld>
            <a:endParaRPr lang="ru-RU" dirty="0" smtClean="0"/>
          </a:p>
        </p:txBody>
      </p:sp>
      <p:sp>
        <p:nvSpPr>
          <p:cNvPr id="7" name="Полилиния 6"/>
          <p:cNvSpPr/>
          <p:nvPr/>
        </p:nvSpPr>
        <p:spPr>
          <a:xfrm rot="16260000">
            <a:off x="2352203" y="319907"/>
            <a:ext cx="5785572" cy="7070030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Внешние системы других ФОИВ, РОИВ, ОМСУ</a:t>
            </a:r>
          </a:p>
        </p:txBody>
      </p:sp>
      <p:sp>
        <p:nvSpPr>
          <p:cNvPr id="17" name="Полилиния 16"/>
          <p:cNvSpPr/>
          <p:nvPr/>
        </p:nvSpPr>
        <p:spPr>
          <a:xfrm rot="16200000">
            <a:off x="604226" y="-125933"/>
            <a:ext cx="5929330" cy="7929351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514185"/>
                </a:solidFill>
                <a:latin typeface="+mn-lt"/>
                <a:cs typeface="+mn-cs"/>
              </a:rPr>
              <a:t>Сервисные подсистемы</a:t>
            </a:r>
          </a:p>
        </p:txBody>
      </p:sp>
      <p:sp>
        <p:nvSpPr>
          <p:cNvPr id="19" name="Полилиния 18"/>
          <p:cNvSpPr/>
          <p:nvPr/>
        </p:nvSpPr>
        <p:spPr>
          <a:xfrm rot="16200000">
            <a:off x="-1771054" y="-860249"/>
            <a:ext cx="5857894" cy="9721527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514185"/>
                </a:solidFill>
                <a:latin typeface="+mn-lt"/>
                <a:cs typeface="+mn-cs"/>
              </a:rPr>
              <a:t>Централизованные подсистемы</a:t>
            </a:r>
          </a:p>
        </p:txBody>
      </p:sp>
      <p:sp>
        <p:nvSpPr>
          <p:cNvPr id="25" name="Полилиния 24"/>
          <p:cNvSpPr/>
          <p:nvPr/>
        </p:nvSpPr>
        <p:spPr>
          <a:xfrm rot="16200000">
            <a:off x="1885838" y="502521"/>
            <a:ext cx="5820770" cy="6671815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514185"/>
                </a:solidFill>
                <a:latin typeface="+mn-lt"/>
                <a:cs typeface="+mn-cs"/>
              </a:rPr>
              <a:t>Единый портал бюджетной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>
            <a:spLocks noChangeArrowheads="1"/>
          </p:cNvSpPr>
          <p:nvPr/>
        </p:nvSpPr>
        <p:spPr bwMode="auto">
          <a:xfrm>
            <a:off x="403225" y="2216150"/>
            <a:ext cx="5399088" cy="719138"/>
          </a:xfrm>
          <a:prstGeom prst="roundRect">
            <a:avLst>
              <a:gd name="adj" fmla="val 5403"/>
            </a:avLst>
          </a:prstGeom>
          <a:solidFill>
            <a:srgbClr val="91C0D5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300" dirty="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Описание структуры электронных документов, участвующих в бизнес-процессах, формируемых и обрабатываемых в ходе их исполнения, на основании которых изменяются данные в системе</a:t>
            </a:r>
          </a:p>
        </p:txBody>
      </p:sp>
      <p:sp>
        <p:nvSpPr>
          <p:cNvPr id="2" name="Скругленный прямоугольник 39"/>
          <p:cNvSpPr>
            <a:spLocks noChangeArrowheads="1"/>
          </p:cNvSpPr>
          <p:nvPr/>
        </p:nvSpPr>
        <p:spPr bwMode="auto">
          <a:xfrm>
            <a:off x="403225" y="1293813"/>
            <a:ext cx="5399088" cy="719137"/>
          </a:xfrm>
          <a:prstGeom prst="roundRect">
            <a:avLst>
              <a:gd name="adj" fmla="val 5403"/>
            </a:avLst>
          </a:prstGeom>
          <a:solidFill>
            <a:srgbClr val="91C0D5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300" dirty="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Единое формализованное описание предметной области системы «Электронный бюджет», включает словарь терминов (понятий) и множество связей между ними</a:t>
            </a:r>
          </a:p>
        </p:txBody>
      </p:sp>
      <p:sp>
        <p:nvSpPr>
          <p:cNvPr id="3" name="Скругленный прямоугольник 39"/>
          <p:cNvSpPr>
            <a:spLocks noChangeArrowheads="1"/>
          </p:cNvSpPr>
          <p:nvPr/>
        </p:nvSpPr>
        <p:spPr bwMode="auto">
          <a:xfrm>
            <a:off x="403225" y="4005263"/>
            <a:ext cx="5399088" cy="719137"/>
          </a:xfrm>
          <a:prstGeom prst="roundRect">
            <a:avLst>
              <a:gd name="adj" fmla="val 5403"/>
            </a:avLst>
          </a:prstGeom>
          <a:solidFill>
            <a:srgbClr val="91C0D5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300" dirty="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Шаблоны экранных и печатных форм электронных формуляров </a:t>
            </a:r>
          </a:p>
        </p:txBody>
      </p:sp>
      <p:sp>
        <p:nvSpPr>
          <p:cNvPr id="4" name="Скругленный прямоугольник 39"/>
          <p:cNvSpPr>
            <a:spLocks noChangeArrowheads="1"/>
          </p:cNvSpPr>
          <p:nvPr/>
        </p:nvSpPr>
        <p:spPr bwMode="auto">
          <a:xfrm>
            <a:off x="387350" y="3098800"/>
            <a:ext cx="5399088" cy="719138"/>
          </a:xfrm>
          <a:prstGeom prst="roundRect">
            <a:avLst>
              <a:gd name="adj" fmla="val 5403"/>
            </a:avLst>
          </a:prstGeom>
          <a:solidFill>
            <a:srgbClr val="91C0D5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300" dirty="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Правила формирования, контроля и обработки электронных формуляров, метаданные формирования электронной подписи </a:t>
            </a:r>
          </a:p>
        </p:txBody>
      </p:sp>
      <p:sp>
        <p:nvSpPr>
          <p:cNvPr id="5" name="Скругленный прямоугольник 39"/>
          <p:cNvSpPr>
            <a:spLocks noChangeArrowheads="1"/>
          </p:cNvSpPr>
          <p:nvPr/>
        </p:nvSpPr>
        <p:spPr bwMode="auto">
          <a:xfrm>
            <a:off x="373063" y="4991100"/>
            <a:ext cx="8518525" cy="863600"/>
          </a:xfrm>
          <a:prstGeom prst="roundRect">
            <a:avLst>
              <a:gd name="adj" fmla="val 5403"/>
            </a:avLst>
          </a:prstGeom>
          <a:solidFill>
            <a:srgbClr val="91C0D5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300" dirty="0">
                <a:solidFill>
                  <a:srgbClr val="373737"/>
                </a:solidFill>
                <a:latin typeface="Tahoma" pitchFamily="34" charset="0"/>
                <a:cs typeface="Tahoma" pitchFamily="34" charset="0"/>
              </a:rPr>
              <a:t>Формализованное описание совокупности действий, задач и событий (описание бизнес процесса)</a:t>
            </a:r>
          </a:p>
        </p:txBody>
      </p:sp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33" t="52736" r="22517" b="6770"/>
          <a:stretch>
            <a:fillRect/>
          </a:stretch>
        </p:blipFill>
        <p:spPr bwMode="auto">
          <a:xfrm>
            <a:off x="5724525" y="1293813"/>
            <a:ext cx="3228975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39"/>
          <p:cNvSpPr>
            <a:spLocks noChangeArrowheads="1"/>
          </p:cNvSpPr>
          <p:nvPr/>
        </p:nvSpPr>
        <p:spPr bwMode="auto">
          <a:xfrm>
            <a:off x="341313" y="6089650"/>
            <a:ext cx="8583612" cy="593725"/>
          </a:xfrm>
          <a:prstGeom prst="roundRect">
            <a:avLst>
              <a:gd name="adj" fmla="val 5403"/>
            </a:avLst>
          </a:prstGeom>
          <a:solidFill>
            <a:srgbClr val="336699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Описание бизнес процессов – </a:t>
            </a:r>
            <a:r>
              <a:rPr lang="en-US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BPMN</a:t>
            </a:r>
            <a:r>
              <a:rPr lang="ru-RU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 Описание модели данных - XML, XML S</a:t>
            </a:r>
            <a:r>
              <a:rPr lang="en-US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ru-RU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hema, </a:t>
            </a:r>
            <a:r>
              <a:rPr lang="en-US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XSLT</a:t>
            </a:r>
            <a:r>
              <a:rPr lang="ru-RU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Schematron</a:t>
            </a:r>
            <a:r>
              <a:rPr lang="ru-RU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9944" name="TextBox 19"/>
          <p:cNvSpPr txBox="1">
            <a:spLocks noChangeArrowheads="1"/>
          </p:cNvSpPr>
          <p:nvPr/>
        </p:nvSpPr>
        <p:spPr bwMode="auto">
          <a:xfrm>
            <a:off x="153988" y="488950"/>
            <a:ext cx="8836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СИСТЕМА ЭЛЕКТРОННЫХ ФОРМУЛЯРОВ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TextBox 19"/>
          <p:cNvSpPr txBox="1">
            <a:spLocks noChangeArrowheads="1"/>
          </p:cNvSpPr>
          <p:nvPr/>
        </p:nvSpPr>
        <p:spPr bwMode="auto">
          <a:xfrm>
            <a:off x="103188" y="381000"/>
            <a:ext cx="8836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ЭТАПЫ ПРОЕКТИРОВАНИЯ И МОДЕЛИРОВАНИЯ БИЗНЕС-ПРОЦЕССОВ</a:t>
            </a:r>
          </a:p>
        </p:txBody>
      </p:sp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387350" y="1414463"/>
          <a:ext cx="8593138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Visio" r:id="rId4" imgW="11239119" imgH="3387280" progId="Visio.Drawing.11">
                  <p:embed/>
                </p:oleObj>
              </mc:Choice>
              <mc:Fallback>
                <p:oleObj name="Visio" r:id="rId4" imgW="11239119" imgH="3387280" progId="Visio.Drawing.11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414463"/>
                        <a:ext cx="8593138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6370638" y="3873500"/>
            <a:ext cx="2568575" cy="1436688"/>
          </a:xfrm>
          <a:prstGeom prst="roundRect">
            <a:avLst>
              <a:gd name="adj" fmla="val 3144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8775">
              <a:buClr>
                <a:srgbClr val="5C92B5"/>
              </a:buClr>
              <a:buSzPct val="80000"/>
              <a:defRPr/>
            </a:pP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Моделирование бизнес- процессов «Как будет», определение перечня НПА, в которые потребуется внесение изменений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46450" y="3873500"/>
            <a:ext cx="2568575" cy="1436688"/>
          </a:xfrm>
          <a:prstGeom prst="roundRect">
            <a:avLst>
              <a:gd name="adj" fmla="val 3144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0000">
              <a:buClr>
                <a:schemeClr val="accent6"/>
              </a:buClr>
              <a:buSzPct val="80000"/>
              <a:defRPr/>
            </a:pP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Проектирование бизнес-процессов «Как есть»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46075" y="3873500"/>
            <a:ext cx="2568575" cy="1436688"/>
          </a:xfrm>
          <a:prstGeom prst="roundRect">
            <a:avLst>
              <a:gd name="adj" fmla="val 3144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8775">
              <a:buClr>
                <a:srgbClr val="5C92B5"/>
              </a:buClr>
              <a:buSzPct val="80000"/>
              <a:defRPr/>
            </a:pPr>
            <a:r>
              <a:rPr lang="ru-RU" sz="1300" b="1">
                <a:solidFill>
                  <a:srgbClr val="595959"/>
                </a:solidFill>
                <a:cs typeface="Times New Roman" pitchFamily="18" charset="0"/>
              </a:rPr>
              <a:t>Анализ</a:t>
            </a:r>
          </a:p>
          <a:p>
            <a:pPr defTabSz="358775">
              <a:buClr>
                <a:srgbClr val="5C92B5"/>
              </a:buClr>
              <a:buSzPct val="80000"/>
              <a:defRPr/>
            </a:pPr>
            <a:r>
              <a:rPr lang="ru-RU" sz="1300" b="1">
                <a:solidFill>
                  <a:srgbClr val="595959"/>
                </a:solidFill>
                <a:cs typeface="Times New Roman" pitchFamily="18" charset="0"/>
              </a:rPr>
              <a:t>- НПА, регламентирующих бизнес-процесс,</a:t>
            </a:r>
          </a:p>
          <a:p>
            <a:pPr defTabSz="358775">
              <a:buClr>
                <a:srgbClr val="5C92B5"/>
              </a:buClr>
              <a:buSzPct val="80000"/>
              <a:defRPr/>
            </a:pPr>
            <a:r>
              <a:rPr lang="ru-RU" sz="1300" b="1">
                <a:solidFill>
                  <a:srgbClr val="595959"/>
                </a:solidFill>
                <a:cs typeface="Times New Roman" pitchFamily="18" charset="0"/>
              </a:rPr>
              <a:t>- лучшего  мирового опыта построения бизнес-процессов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6075" y="5602288"/>
            <a:ext cx="8634413" cy="684212"/>
          </a:xfrm>
          <a:prstGeom prst="roundRect">
            <a:avLst>
              <a:gd name="adj" fmla="val 10119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0000">
              <a:buClr>
                <a:schemeClr val="accent6"/>
              </a:buClr>
              <a:buSzPct val="80000"/>
              <a:defRPr/>
            </a:pP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Инструментальная среда проектирования и моделирования бизнес-процессов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3236913" y="1533525"/>
            <a:ext cx="430212" cy="1487488"/>
          </a:xfrm>
          <a:prstGeom prst="chevron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0000">
              <a:buClr>
                <a:schemeClr val="accent6"/>
              </a:buClr>
              <a:buSzPct val="80000"/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967038" y="1533525"/>
            <a:ext cx="430212" cy="1487488"/>
          </a:xfrm>
          <a:prstGeom prst="chevron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360000">
              <a:buClr>
                <a:schemeClr val="accent6"/>
              </a:buClr>
              <a:buSzPct val="80000"/>
              <a:defRPr/>
            </a:pPr>
            <a:endParaRPr lang="ru-RU" sz="105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6105525" y="1533525"/>
            <a:ext cx="430213" cy="1487488"/>
          </a:xfrm>
          <a:prstGeom prst="chevron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0000">
              <a:buClr>
                <a:schemeClr val="accent6"/>
              </a:buClr>
              <a:buSzPct val="80000"/>
              <a:defRPr/>
            </a:pP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5835650" y="1533525"/>
            <a:ext cx="430213" cy="1487488"/>
          </a:xfrm>
          <a:prstGeom prst="chevron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360000">
              <a:buClr>
                <a:schemeClr val="accent6"/>
              </a:buClr>
              <a:buSzPct val="80000"/>
              <a:defRPr/>
            </a:pPr>
            <a:endParaRPr lang="ru-RU" sz="105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74073" y="1343025"/>
            <a:ext cx="1858572" cy="2888153"/>
          </a:xfrm>
          <a:prstGeom prst="roundRect">
            <a:avLst>
              <a:gd name="adj" fmla="val 53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/>
              <a:t>Система электронных </a:t>
            </a:r>
          </a:p>
          <a:p>
            <a:pPr algn="ctr">
              <a:defRPr/>
            </a:pPr>
            <a:r>
              <a:rPr lang="ru-RU" b="1" dirty="0"/>
              <a:t>формуляров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47" t="33714" r="56416" b="61517"/>
          <a:stretch>
            <a:fillRect/>
          </a:stretch>
        </p:blipFill>
        <p:spPr bwMode="auto">
          <a:xfrm>
            <a:off x="357188" y="2319338"/>
            <a:ext cx="19446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903914" y="1853739"/>
            <a:ext cx="2291541" cy="3458094"/>
          </a:xfrm>
          <a:prstGeom prst="roundRect">
            <a:avLst>
              <a:gd name="adj" fmla="val 67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/>
              <a:t>Ведомство</a:t>
            </a:r>
          </a:p>
        </p:txBody>
      </p:sp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538" t="42847" r="40462" b="52872"/>
          <a:stretch>
            <a:fillRect/>
          </a:stretch>
        </p:blipFill>
        <p:spPr bwMode="auto">
          <a:xfrm>
            <a:off x="2900363" y="2519363"/>
            <a:ext cx="23780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5857242" y="2119745"/>
            <a:ext cx="2804160" cy="4580314"/>
          </a:xfrm>
          <a:prstGeom prst="roundRect">
            <a:avLst>
              <a:gd name="adj" fmla="val 58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/>
              <a:t>Учреждение</a:t>
            </a:r>
          </a:p>
        </p:txBody>
      </p:sp>
      <p:pic>
        <p:nvPicPr>
          <p:cNvPr id="4097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401" t="52463" r="22639" b="42769"/>
          <a:stretch>
            <a:fillRect/>
          </a:stretch>
        </p:blipFill>
        <p:spPr bwMode="auto">
          <a:xfrm>
            <a:off x="5876925" y="2859088"/>
            <a:ext cx="27352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2266950" y="2200275"/>
            <a:ext cx="576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245100" y="2693988"/>
            <a:ext cx="576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2092325"/>
            <a:ext cx="14319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Документ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2775" y="2835275"/>
            <a:ext cx="14319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Справочник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4363" y="3594100"/>
            <a:ext cx="14335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Бизнес-процесс</a:t>
            </a:r>
          </a:p>
        </p:txBody>
      </p:sp>
      <p:pic>
        <p:nvPicPr>
          <p:cNvPr id="4097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47" t="40852" r="56416" b="54703"/>
          <a:stretch>
            <a:fillRect/>
          </a:stretch>
        </p:blipFill>
        <p:spPr bwMode="auto">
          <a:xfrm>
            <a:off x="354013" y="3051175"/>
            <a:ext cx="194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47" t="48367" r="56416" b="47618"/>
          <a:stretch>
            <a:fillRect/>
          </a:stretch>
        </p:blipFill>
        <p:spPr bwMode="auto">
          <a:xfrm>
            <a:off x="354013" y="3832225"/>
            <a:ext cx="19462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538" t="49176" r="40462" b="41772"/>
          <a:stretch>
            <a:fillRect/>
          </a:stretch>
        </p:blipFill>
        <p:spPr bwMode="auto">
          <a:xfrm>
            <a:off x="2906713" y="3167063"/>
            <a:ext cx="237807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538" t="60732" r="40462" b="30002"/>
          <a:stretch>
            <a:fillRect/>
          </a:stretch>
        </p:blipFill>
        <p:spPr bwMode="auto">
          <a:xfrm>
            <a:off x="2890838" y="4356100"/>
            <a:ext cx="23764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136900" y="2286000"/>
            <a:ext cx="14319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Документ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32150" y="2978150"/>
            <a:ext cx="143351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Справочник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54400" y="4103688"/>
            <a:ext cx="143351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Бизнес-процесс</a:t>
            </a:r>
          </a:p>
        </p:txBody>
      </p:sp>
      <p:pic>
        <p:nvPicPr>
          <p:cNvPr id="4098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401" t="58401" r="22639" b="37396"/>
          <a:stretch>
            <a:fillRect/>
          </a:stretch>
        </p:blipFill>
        <p:spPr bwMode="auto">
          <a:xfrm>
            <a:off x="5883275" y="3475038"/>
            <a:ext cx="2735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401" t="64462" r="22639" b="23497"/>
          <a:stretch>
            <a:fillRect/>
          </a:stretch>
        </p:blipFill>
        <p:spPr bwMode="auto">
          <a:xfrm>
            <a:off x="5873750" y="4098925"/>
            <a:ext cx="27368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401" t="79575" r="22639" b="10864"/>
          <a:stretch>
            <a:fillRect/>
          </a:stretch>
        </p:blipFill>
        <p:spPr bwMode="auto">
          <a:xfrm>
            <a:off x="5873750" y="5653088"/>
            <a:ext cx="273685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6108700" y="2638425"/>
            <a:ext cx="14319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Документ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03938" y="3913188"/>
            <a:ext cx="14319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Справочник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56388" y="5403850"/>
            <a:ext cx="14319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Бизнес-процесс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48350" y="3255963"/>
            <a:ext cx="19494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Новый документ</a:t>
            </a:r>
          </a:p>
        </p:txBody>
      </p:sp>
      <p:sp>
        <p:nvSpPr>
          <p:cNvPr id="40992" name="TextBox 19"/>
          <p:cNvSpPr txBox="1">
            <a:spLocks noChangeArrowheads="1"/>
          </p:cNvSpPr>
          <p:nvPr/>
        </p:nvSpPr>
        <p:spPr bwMode="auto">
          <a:xfrm>
            <a:off x="153988" y="317500"/>
            <a:ext cx="8836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УЧЕТ ВЕДОМСТВЕННОЙ СПЕЦИФИКИ В СИСТЕМЕ «ЭЛЕКТРОННЫЙ БЮДЖЕТ»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78"/>
          <p:cNvSpPr>
            <a:spLocks noChangeArrowheads="1"/>
          </p:cNvSpPr>
          <p:nvPr/>
        </p:nvSpPr>
        <p:spPr bwMode="auto">
          <a:xfrm>
            <a:off x="539750" y="395288"/>
            <a:ext cx="81359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404040"/>
                </a:solidFill>
              </a:rPr>
              <a:t>ПРОЗРАЧНОСТЬ И УЧАСТИЕ</a:t>
            </a:r>
          </a:p>
        </p:txBody>
      </p:sp>
      <p:pic>
        <p:nvPicPr>
          <p:cNvPr id="19458" name="Picture 7" descr="Рисунок2"/>
          <p:cNvPicPr>
            <a:picLocks noChangeAspect="1" noChangeArrowheads="1"/>
          </p:cNvPicPr>
          <p:nvPr/>
        </p:nvPicPr>
        <p:blipFill>
          <a:blip r:embed="rId3">
            <a:lum bright="2000" contrast="-14000"/>
          </a:blip>
          <a:srcRect/>
          <a:stretch>
            <a:fillRect/>
          </a:stretch>
        </p:blipFill>
        <p:spPr bwMode="auto">
          <a:xfrm>
            <a:off x="301625" y="1628775"/>
            <a:ext cx="87344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кругленный прямоугольник 32"/>
          <p:cNvSpPr/>
          <p:nvPr/>
        </p:nvSpPr>
        <p:spPr>
          <a:xfrm>
            <a:off x="539750" y="981075"/>
            <a:ext cx="8135938" cy="576263"/>
          </a:xfrm>
          <a:prstGeom prst="roundRect">
            <a:avLst>
              <a:gd name="adj" fmla="val 5404"/>
            </a:avLst>
          </a:prstGeom>
          <a:gradFill>
            <a:gsLst>
              <a:gs pos="0">
                <a:srgbClr val="57D185"/>
              </a:gs>
              <a:gs pos="100000">
                <a:srgbClr val="32C876"/>
              </a:gs>
            </a:gsLst>
            <a:lin ang="5400000" scaled="0"/>
          </a:gra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763" indent="-4763" algn="ctr" defTabSz="684213" eaLnBrk="0" hangingPunct="0">
              <a:defRPr/>
            </a:pPr>
            <a:r>
              <a:rPr lang="ru-RU" sz="1400" b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Единый портал бюджетной системы Российской Федерации </a:t>
            </a:r>
            <a:r>
              <a:rPr lang="en-US" sz="1400" b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www.budget.gov.ru</a:t>
            </a:r>
            <a:endParaRPr lang="ru-RU" sz="1400" b="1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0" name="Номер слайда 1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80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19461" name="Picture 2" descr="C:\Users\0900\AppData\Local\Microsoft\Windows\Temporary Internet Files\Content.Outlook\HXXRAIWO\герб_МФРФ.JPG"/>
          <p:cNvPicPr>
            <a:picLocks noChangeAspect="1" noChangeArrowheads="1"/>
          </p:cNvPicPr>
          <p:nvPr/>
        </p:nvPicPr>
        <p:blipFill>
          <a:blip r:embed="rId4"/>
          <a:srcRect l="17261" t="21455" r="16096" b="24886"/>
          <a:stretch>
            <a:fillRect/>
          </a:stretch>
        </p:blipFill>
        <p:spPr bwMode="auto">
          <a:xfrm>
            <a:off x="0" y="-60325"/>
            <a:ext cx="6032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11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41320</TotalTime>
  <Words>787</Words>
  <Application>Microsoft Office PowerPoint</Application>
  <PresentationFormat>Экран (4:3)</PresentationFormat>
  <Paragraphs>242</Paragraphs>
  <Slides>16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11_Городская</vt:lpstr>
      <vt:lpstr>Visio</vt:lpstr>
      <vt:lpstr>О создании и развитии государственной интегрированной информационной системы управления общественными финансами   «ЭЛЕКТРОННЫЙ БЮДЖЕТ» </vt:lpstr>
      <vt:lpstr>Презентация PowerPoint</vt:lpstr>
      <vt:lpstr>ЗАДАЧИ СОЗДАНИЯ ЭЛЕКТРОННОГО БЮДЖЕТА </vt:lpstr>
      <vt:lpstr>Презентация PowerPoint</vt:lpstr>
      <vt:lpstr>ФУНКЦИОНАЛЬНАЯ СТРУКТУРА ЭЛЕКТРОННОГО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Россия-2020: Концепция обеспечения экономического лидерства</dc:title>
  <dc:creator>Vaio</dc:creator>
  <cp:lastModifiedBy>Ирина Налетова</cp:lastModifiedBy>
  <cp:revision>2201</cp:revision>
  <cp:lastPrinted>2012-01-30T16:05:19Z</cp:lastPrinted>
  <dcterms:modified xsi:type="dcterms:W3CDTF">2012-07-10T10:53:01Z</dcterms:modified>
</cp:coreProperties>
</file>